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5"/>
  </p:notesMasterIdLst>
  <p:sldIdLst>
    <p:sldId id="286" r:id="rId2"/>
    <p:sldId id="322" r:id="rId3"/>
    <p:sldId id="350" r:id="rId4"/>
    <p:sldId id="331" r:id="rId5"/>
    <p:sldId id="356" r:id="rId6"/>
    <p:sldId id="357" r:id="rId7"/>
    <p:sldId id="368" r:id="rId8"/>
    <p:sldId id="324" r:id="rId9"/>
    <p:sldId id="348" r:id="rId10"/>
    <p:sldId id="359" r:id="rId11"/>
    <p:sldId id="332" r:id="rId12"/>
    <p:sldId id="361" r:id="rId13"/>
    <p:sldId id="362" r:id="rId14"/>
    <p:sldId id="367" r:id="rId15"/>
    <p:sldId id="344" r:id="rId16"/>
    <p:sldId id="366" r:id="rId17"/>
    <p:sldId id="354" r:id="rId18"/>
    <p:sldId id="355" r:id="rId19"/>
    <p:sldId id="353" r:id="rId20"/>
    <p:sldId id="363" r:id="rId21"/>
    <p:sldId id="347" r:id="rId22"/>
    <p:sldId id="345" r:id="rId23"/>
    <p:sldId id="326" r:id="rId2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2060"/>
    <a:srgbClr val="DCF0C6"/>
    <a:srgbClr val="FFF6D9"/>
    <a:srgbClr val="66B0F4"/>
    <a:srgbClr val="A9D3F9"/>
    <a:srgbClr val="000E2A"/>
    <a:srgbClr val="0037A4"/>
    <a:srgbClr val="004FEE"/>
    <a:srgbClr val="619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69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3E2E4-22C3-4628-BFEE-450EC19B338E}" type="doc">
      <dgm:prSet loTypeId="urn:microsoft.com/office/officeart/2005/8/layout/hList7#1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AF0788D-D523-49AD-9E56-E9AF51BD5BE9}">
      <dgm:prSet phldrT="[Текст]" custT="1"/>
      <dgm:spPr>
        <a:gradFill rotWithShape="0">
          <a:gsLst>
            <a:gs pos="0">
              <a:srgbClr val="66B0F4"/>
            </a:gs>
            <a:gs pos="68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endParaRPr lang="uz-Cyrl-UZ" sz="25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uz-Cyrl-UZ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6</a:t>
          </a:r>
          <a:r>
            <a:rPr lang="ru-RU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</a:t>
          </a:r>
          <a:r>
            <a:rPr lang="uz-Cyrl-UZ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</a:t>
          </a:r>
          <a:br>
            <a:rPr lang="uz-Cyrl-UZ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uz-Cyrl-UZ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млн.</a:t>
          </a:r>
          <a: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uz-Cyrl-UZ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киши</a:t>
          </a:r>
          <a:r>
            <a:rPr lang="uz-Cyrl-UZ" sz="2500" b="1" dirty="0" smtClean="0">
              <a:latin typeface="Arial" pitchFamily="34" charset="0"/>
              <a:cs typeface="Arial" pitchFamily="34" charset="0"/>
            </a:rPr>
            <a:t/>
          </a:r>
          <a:br>
            <a:rPr lang="uz-Cyrl-UZ" sz="2500" b="1" dirty="0" smtClean="0">
              <a:latin typeface="Arial" pitchFamily="34" charset="0"/>
              <a:cs typeface="Arial" pitchFamily="34" charset="0"/>
            </a:rPr>
          </a:br>
          <a:endParaRPr lang="ru-RU" sz="2500" b="1" dirty="0">
            <a:latin typeface="Arial" pitchFamily="34" charset="0"/>
            <a:cs typeface="Arial" pitchFamily="34" charset="0"/>
          </a:endParaRPr>
        </a:p>
      </dgm:t>
    </dgm:pt>
    <dgm:pt modelId="{8DA6A43C-3C33-4F40-AD07-9D3BF95B0385}" type="parTrans" cxnId="{D7B9F60F-1665-4F46-AAE6-EA9F9B2B99EA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093994F0-0169-4B36-A0AC-D7FBBC7BD9C0}" type="sibTrans" cxnId="{D7B9F60F-1665-4F46-AAE6-EA9F9B2B99EA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D27A8EE9-735D-4C3B-80A2-C881DFAFEDC4}">
      <dgm:prSet phldrT="[Текст]" custT="1"/>
      <dgm:spPr>
        <a:gradFill rotWithShape="0">
          <a:gsLst>
            <a:gs pos="0">
              <a:srgbClr val="66B0F4"/>
            </a:gs>
            <a:gs pos="68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endParaRPr lang="uz-Cyrl-UZ" sz="25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uz-Cyrl-UZ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8</a:t>
          </a:r>
          <a:r>
            <a:rPr lang="ru-RU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</a:t>
          </a:r>
          <a:r>
            <a:rPr lang="uz-Cyrl-UZ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 </a:t>
          </a:r>
          <a:br>
            <a:rPr lang="uz-Cyrl-UZ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uz-Cyrl-UZ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млн.</a:t>
          </a:r>
          <a: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uz-Cyrl-UZ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киши</a:t>
          </a:r>
          <a:r>
            <a:rPr lang="uz-Cyrl-UZ" sz="2000" b="1" dirty="0" smtClean="0">
              <a:latin typeface="Arial" pitchFamily="34" charset="0"/>
              <a:cs typeface="Arial" pitchFamily="34" charset="0"/>
            </a:rPr>
            <a:t/>
          </a:r>
          <a:br>
            <a:rPr lang="uz-Cyrl-UZ" sz="2000" b="1" dirty="0" smtClean="0">
              <a:latin typeface="Arial" pitchFamily="34" charset="0"/>
              <a:cs typeface="Arial" pitchFamily="34" charset="0"/>
            </a:rPr>
          </a:b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FFD78538-4BF6-4DEC-B8CE-1327EC9D6A88}" type="parTrans" cxnId="{5A5DA669-FE00-4328-BC5A-328C7EB7F41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1C6D1711-F398-4C12-A60E-ECA3E79386AB}" type="sibTrans" cxnId="{5A5DA669-FE00-4328-BC5A-328C7EB7F41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F9C5AB52-532C-490B-BB37-6C8835FB3BD3}">
      <dgm:prSet phldrT="[Текст]" custT="1"/>
      <dgm:spPr>
        <a:gradFill rotWithShape="0">
          <a:gsLst>
            <a:gs pos="0">
              <a:srgbClr val="66B0F4"/>
            </a:gs>
            <a:gs pos="68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endParaRPr lang="uz-Cyrl-UZ" sz="25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uz-Cyrl-UZ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11,8 </a:t>
          </a:r>
          <a:br>
            <a:rPr lang="uz-Cyrl-UZ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uz-Cyrl-UZ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млн.</a:t>
          </a:r>
          <a: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uz-Cyrl-UZ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киши</a:t>
          </a:r>
          <a:r>
            <a:rPr lang="uz-Cyrl-UZ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uz-Cyrl-UZ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ru-RU" sz="25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0E63CA-E3A8-47A3-9734-934520204D3C}" type="parTrans" cxnId="{0755EEEF-2A19-41A1-8A3A-4CA2DCD76522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5E445997-3D35-44F9-A906-FD8F8FCDBB52}" type="sibTrans" cxnId="{0755EEEF-2A19-41A1-8A3A-4CA2DCD76522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CE63494-46E1-41E0-B939-36919B321F5B}">
      <dgm:prSet custT="1"/>
      <dgm:spPr>
        <a:gradFill rotWithShape="0">
          <a:gsLst>
            <a:gs pos="0">
              <a:srgbClr val="66B0F4"/>
            </a:gs>
            <a:gs pos="68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endParaRPr lang="uz-Cyrl-UZ" sz="2900" b="1" dirty="0" smtClean="0">
            <a:latin typeface="Arial" pitchFamily="34" charset="0"/>
            <a:cs typeface="Arial" pitchFamily="34" charset="0"/>
          </a:endParaRPr>
        </a:p>
        <a:p>
          <a:pPr algn="ctr"/>
          <a:endParaRPr lang="uz-Cyrl-UZ" sz="25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uz-Cyrl-UZ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15,4 </a:t>
          </a:r>
          <a:r>
            <a:rPr lang="uz-Cyrl-UZ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млн.</a:t>
          </a:r>
          <a: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uz-Cyrl-UZ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киши</a:t>
          </a:r>
          <a:r>
            <a:rPr lang="ru-RU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ru-RU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ru-RU" sz="25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algn="l"/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6B61BE5-F3CA-4241-96DA-7AD77919F29C}" type="parTrans" cxnId="{1D4847EA-04C7-4697-80B2-77B73011DA0D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9C7C10D2-9FC3-411F-9D48-A09F9E58839B}" type="sibTrans" cxnId="{1D4847EA-04C7-4697-80B2-77B73011DA0D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100D4EAB-42D2-48A0-82A8-4550D908A0A9}">
      <dgm:prSet custT="1"/>
      <dgm:spPr>
        <a:gradFill rotWithShape="0">
          <a:gsLst>
            <a:gs pos="0">
              <a:srgbClr val="66B0F4"/>
            </a:gs>
            <a:gs pos="68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endParaRPr lang="uz-Cyrl-UZ" sz="2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uz-Cyrl-UZ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19,8 </a:t>
          </a:r>
          <a:r>
            <a:rPr lang="uz-Cyrl-UZ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млн.</a:t>
          </a:r>
          <a: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uz-Cyrl-UZ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киши</a:t>
          </a:r>
          <a:r>
            <a:rPr lang="uz-Cyrl-UZ" sz="2000" b="1" dirty="0" smtClean="0">
              <a:latin typeface="Arial" pitchFamily="34" charset="0"/>
              <a:cs typeface="Arial" pitchFamily="34" charset="0"/>
            </a:rPr>
            <a:t/>
          </a:r>
          <a:br>
            <a:rPr lang="uz-Cyrl-UZ" sz="2000" b="1" dirty="0" smtClean="0">
              <a:latin typeface="Arial" pitchFamily="34" charset="0"/>
              <a:cs typeface="Arial" pitchFamily="34" charset="0"/>
            </a:rPr>
          </a:b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3B11346-EC34-43F6-AA08-498C59DFD937}" type="parTrans" cxnId="{B7A77EC7-1526-45FF-9C3B-232538E9B00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3A351C4B-DBB8-4776-9320-EC9698BF8840}" type="sibTrans" cxnId="{B7A77EC7-1526-45FF-9C3B-232538E9B00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CC0C1F0-70E3-4DDE-A854-93EC594FCC74}">
      <dgm:prSet custT="1"/>
      <dgm:spPr>
        <a:gradFill rotWithShape="0">
          <a:gsLst>
            <a:gs pos="0">
              <a:srgbClr val="66B0F4"/>
            </a:gs>
            <a:gs pos="68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1CDC507-AA58-4F06-BEB2-52963E079448}" type="parTrans" cxnId="{0611D912-133E-4D1D-84ED-93011E5D1887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0B17A206-E436-44B8-AEEA-43D543269B45}" type="sibTrans" cxnId="{0611D912-133E-4D1D-84ED-93011E5D1887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3AE425D4-2B03-4569-B47A-941F875007B5}">
      <dgm:prSet custT="1"/>
      <dgm:spPr>
        <a:gradFill rotWithShape="0">
          <a:gsLst>
            <a:gs pos="0">
              <a:srgbClr val="66B0F4"/>
            </a:gs>
            <a:gs pos="68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25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ru-RU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4,6</a:t>
          </a:r>
          <a:br>
            <a:rPr lang="ru-RU" sz="2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uz-Cyrl-UZ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млн.</a:t>
          </a:r>
          <a: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uz-Cyrl-UZ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киши</a:t>
          </a:r>
          <a:br>
            <a:rPr lang="uz-Cyrl-UZ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uz-Cyrl-U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	</a:t>
          </a:r>
          <a:endParaRPr lang="ru-RU" sz="24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D31AC8-5F1B-4574-8879-AA330D780FA0}" type="parTrans" cxnId="{69218B4A-688A-4CF1-98A2-01A34DCEF96F}">
      <dgm:prSet/>
      <dgm:spPr/>
      <dgm:t>
        <a:bodyPr/>
        <a:lstStyle/>
        <a:p>
          <a:endParaRPr lang="ru-RU"/>
        </a:p>
      </dgm:t>
    </dgm:pt>
    <dgm:pt modelId="{95F55D10-66B3-4E96-A123-1285F33F92B3}" type="sibTrans" cxnId="{69218B4A-688A-4CF1-98A2-01A34DCEF96F}">
      <dgm:prSet/>
      <dgm:spPr/>
      <dgm:t>
        <a:bodyPr/>
        <a:lstStyle/>
        <a:p>
          <a:endParaRPr lang="ru-RU"/>
        </a:p>
      </dgm:t>
    </dgm:pt>
    <dgm:pt modelId="{66E786B5-0E92-4A2C-AE96-338CBDB7CB10}" type="pres">
      <dgm:prSet presAssocID="{AF83E2E4-22C3-4628-BFEE-450EC19B33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EC179-6C12-412C-B01C-69AAA9EF8110}" type="pres">
      <dgm:prSet presAssocID="{AF83E2E4-22C3-4628-BFEE-450EC19B338E}" presName="fgShape" presStyleLbl="fgShp" presStyleIdx="0" presStyleCnt="1" custScaleY="74905" custLinFactNeighborX="-694" custLinFactNeighborY="-2291"/>
      <dgm:spPr>
        <a:prstGeom prst="flowChartTerminator">
          <a:avLst/>
        </a:prstGeom>
        <a:noFill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5F64CE95-88FB-443B-9578-6F87A031AEE0}" type="pres">
      <dgm:prSet presAssocID="{AF83E2E4-22C3-4628-BFEE-450EC19B338E}" presName="linComp" presStyleCnt="0"/>
      <dgm:spPr/>
      <dgm:t>
        <a:bodyPr/>
        <a:lstStyle/>
        <a:p>
          <a:endParaRPr lang="ru-RU"/>
        </a:p>
      </dgm:t>
    </dgm:pt>
    <dgm:pt modelId="{72301F31-D10F-4F71-8743-4B381669DF2C}" type="pres">
      <dgm:prSet presAssocID="{3AE425D4-2B03-4569-B47A-941F875007B5}" presName="compNode" presStyleCnt="0"/>
      <dgm:spPr/>
      <dgm:t>
        <a:bodyPr/>
        <a:lstStyle/>
        <a:p>
          <a:endParaRPr lang="ru-RU"/>
        </a:p>
      </dgm:t>
    </dgm:pt>
    <dgm:pt modelId="{10B02FF9-CEE1-488B-A24C-C5E390D7F7BD}" type="pres">
      <dgm:prSet presAssocID="{3AE425D4-2B03-4569-B47A-941F875007B5}" presName="bkgdShape" presStyleLbl="node1" presStyleIdx="0" presStyleCnt="6"/>
      <dgm:spPr/>
      <dgm:t>
        <a:bodyPr/>
        <a:lstStyle/>
        <a:p>
          <a:endParaRPr lang="ru-RU"/>
        </a:p>
      </dgm:t>
    </dgm:pt>
    <dgm:pt modelId="{30E65127-B8A5-4F60-9156-1C138214E44A}" type="pres">
      <dgm:prSet presAssocID="{3AE425D4-2B03-4569-B47A-941F875007B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E8D25-96B0-415B-95B9-9121045A2B4F}" type="pres">
      <dgm:prSet presAssocID="{3AE425D4-2B03-4569-B47A-941F875007B5}" presName="invisiNode" presStyleLbl="node1" presStyleIdx="0" presStyleCnt="6"/>
      <dgm:spPr/>
      <dgm:t>
        <a:bodyPr/>
        <a:lstStyle/>
        <a:p>
          <a:endParaRPr lang="ru-RU"/>
        </a:p>
      </dgm:t>
    </dgm:pt>
    <dgm:pt modelId="{165C56A6-7864-4D3F-8EF8-57C7BD2A2F9C}" type="pres">
      <dgm:prSet presAssocID="{3AE425D4-2B03-4569-B47A-941F875007B5}" presName="imagNode" presStyleLbl="fgImgPlace1" presStyleIdx="0" presStyleCnt="6" custScaleY="72189" custLinFactNeighborY="7110"/>
      <dgm:spPr>
        <a:solidFill>
          <a:srgbClr val="FFF6D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5E4C412-95CE-4053-ADAB-5D79FCDF720D}" type="pres">
      <dgm:prSet presAssocID="{95F55D10-66B3-4E96-A123-1285F33F92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63DCE2-8B69-4268-A52E-FF61C10D707A}" type="pres">
      <dgm:prSet presAssocID="{7AF0788D-D523-49AD-9E56-E9AF51BD5BE9}" presName="compNode" presStyleCnt="0"/>
      <dgm:spPr/>
      <dgm:t>
        <a:bodyPr/>
        <a:lstStyle/>
        <a:p>
          <a:endParaRPr lang="ru-RU"/>
        </a:p>
      </dgm:t>
    </dgm:pt>
    <dgm:pt modelId="{C5AF42A7-884A-43EE-8D8F-04823F015D83}" type="pres">
      <dgm:prSet presAssocID="{7AF0788D-D523-49AD-9E56-E9AF51BD5BE9}" presName="bkgdShape" presStyleLbl="node1" presStyleIdx="1" presStyleCnt="6"/>
      <dgm:spPr/>
      <dgm:t>
        <a:bodyPr/>
        <a:lstStyle/>
        <a:p>
          <a:endParaRPr lang="ru-RU"/>
        </a:p>
      </dgm:t>
    </dgm:pt>
    <dgm:pt modelId="{5A5A3968-30D9-4885-A41F-53C38828A275}" type="pres">
      <dgm:prSet presAssocID="{7AF0788D-D523-49AD-9E56-E9AF51BD5BE9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0045-B0C0-4113-A3C3-9B3A904012D8}" type="pres">
      <dgm:prSet presAssocID="{7AF0788D-D523-49AD-9E56-E9AF51BD5BE9}" presName="invisiNode" presStyleLbl="node1" presStyleIdx="1" presStyleCnt="6"/>
      <dgm:spPr/>
      <dgm:t>
        <a:bodyPr/>
        <a:lstStyle/>
        <a:p>
          <a:endParaRPr lang="ru-RU"/>
        </a:p>
      </dgm:t>
    </dgm:pt>
    <dgm:pt modelId="{8415C704-6DA7-4FB6-B32E-82E90FB1707A}" type="pres">
      <dgm:prSet presAssocID="{7AF0788D-D523-49AD-9E56-E9AF51BD5BE9}" presName="imagNode" presStyleLbl="fgImgPlace1" presStyleIdx="1" presStyleCnt="6" custScaleY="71774" custLinFactNeighborY="12358"/>
      <dgm:spPr>
        <a:solidFill>
          <a:srgbClr val="FFF6D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FF9EF25-7584-463B-BD58-11D750E61431}" type="pres">
      <dgm:prSet presAssocID="{093994F0-0169-4B36-A0AC-D7FBBC7BD9C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88F429-96B0-464D-8CD2-B32EDF02743E}" type="pres">
      <dgm:prSet presAssocID="{D27A8EE9-735D-4C3B-80A2-C881DFAFEDC4}" presName="compNode" presStyleCnt="0"/>
      <dgm:spPr/>
      <dgm:t>
        <a:bodyPr/>
        <a:lstStyle/>
        <a:p>
          <a:endParaRPr lang="ru-RU"/>
        </a:p>
      </dgm:t>
    </dgm:pt>
    <dgm:pt modelId="{292EEAE0-A80C-49FD-BF83-3E09AC861C59}" type="pres">
      <dgm:prSet presAssocID="{D27A8EE9-735D-4C3B-80A2-C881DFAFEDC4}" presName="bkgdShape" presStyleLbl="node1" presStyleIdx="2" presStyleCnt="6"/>
      <dgm:spPr/>
      <dgm:t>
        <a:bodyPr/>
        <a:lstStyle/>
        <a:p>
          <a:endParaRPr lang="ru-RU"/>
        </a:p>
      </dgm:t>
    </dgm:pt>
    <dgm:pt modelId="{9C9B9F65-B426-4331-BDAD-73A71B680E5F}" type="pres">
      <dgm:prSet presAssocID="{D27A8EE9-735D-4C3B-80A2-C881DFAFEDC4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A35BE-1EDA-42FA-AC97-B9511A8C84E1}" type="pres">
      <dgm:prSet presAssocID="{D27A8EE9-735D-4C3B-80A2-C881DFAFEDC4}" presName="invisiNode" presStyleLbl="node1" presStyleIdx="2" presStyleCnt="6"/>
      <dgm:spPr/>
      <dgm:t>
        <a:bodyPr/>
        <a:lstStyle/>
        <a:p>
          <a:endParaRPr lang="ru-RU"/>
        </a:p>
      </dgm:t>
    </dgm:pt>
    <dgm:pt modelId="{3F7A6588-C0A4-4706-879A-E1D7BB6A48E6}" type="pres">
      <dgm:prSet presAssocID="{D27A8EE9-735D-4C3B-80A2-C881DFAFEDC4}" presName="imagNode" presStyleLbl="fgImgPlace1" presStyleIdx="2" presStyleCnt="6" custScaleY="72815" custLinFactNeighborY="12878"/>
      <dgm:spPr>
        <a:solidFill>
          <a:srgbClr val="FFF6D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5F56EFA-7C1D-4A55-BCF7-3A3F2D121948}" type="pres">
      <dgm:prSet presAssocID="{1C6D1711-F398-4C12-A60E-ECA3E79386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F1E740-D215-4144-A6F7-9A52A8D7E802}" type="pres">
      <dgm:prSet presAssocID="{F9C5AB52-532C-490B-BB37-6C8835FB3BD3}" presName="compNode" presStyleCnt="0"/>
      <dgm:spPr/>
      <dgm:t>
        <a:bodyPr/>
        <a:lstStyle/>
        <a:p>
          <a:endParaRPr lang="ru-RU"/>
        </a:p>
      </dgm:t>
    </dgm:pt>
    <dgm:pt modelId="{5C937F07-D4B7-4975-99D9-38F68FFA5E1D}" type="pres">
      <dgm:prSet presAssocID="{F9C5AB52-532C-490B-BB37-6C8835FB3BD3}" presName="bkgdShape" presStyleLbl="node1" presStyleIdx="3" presStyleCnt="6"/>
      <dgm:spPr/>
      <dgm:t>
        <a:bodyPr/>
        <a:lstStyle/>
        <a:p>
          <a:endParaRPr lang="ru-RU"/>
        </a:p>
      </dgm:t>
    </dgm:pt>
    <dgm:pt modelId="{A6F43F0F-ABFD-41EB-A7AA-A1D887E00193}" type="pres">
      <dgm:prSet presAssocID="{F9C5AB52-532C-490B-BB37-6C8835FB3BD3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AB744-1218-43A7-8165-EA8EE739FBF4}" type="pres">
      <dgm:prSet presAssocID="{F9C5AB52-532C-490B-BB37-6C8835FB3BD3}" presName="invisiNode" presStyleLbl="node1" presStyleIdx="3" presStyleCnt="6"/>
      <dgm:spPr/>
      <dgm:t>
        <a:bodyPr/>
        <a:lstStyle/>
        <a:p>
          <a:endParaRPr lang="ru-RU"/>
        </a:p>
      </dgm:t>
    </dgm:pt>
    <dgm:pt modelId="{FDCFD899-0E21-442A-A1AE-AE2903A4C3F4}" type="pres">
      <dgm:prSet presAssocID="{F9C5AB52-532C-490B-BB37-6C8835FB3BD3}" presName="imagNode" presStyleLbl="fgImgPlace1" presStyleIdx="3" presStyleCnt="6" custScaleY="72815" custLinFactNeighborY="12878"/>
      <dgm:spPr>
        <a:solidFill>
          <a:srgbClr val="FFF6D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7911099-F336-4454-AC68-253E4CC7294D}" type="pres">
      <dgm:prSet presAssocID="{5E445997-3D35-44F9-A906-FD8F8FCDBB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74C910-FADB-484B-A97F-8E6E3CF21E29}" type="pres">
      <dgm:prSet presAssocID="{7CE63494-46E1-41E0-B939-36919B321F5B}" presName="compNode" presStyleCnt="0"/>
      <dgm:spPr/>
      <dgm:t>
        <a:bodyPr/>
        <a:lstStyle/>
        <a:p>
          <a:endParaRPr lang="ru-RU"/>
        </a:p>
      </dgm:t>
    </dgm:pt>
    <dgm:pt modelId="{4A5C9BCA-F4E4-4319-BC88-F666EE182F18}" type="pres">
      <dgm:prSet presAssocID="{7CE63494-46E1-41E0-B939-36919B321F5B}" presName="bkgdShape" presStyleLbl="node1" presStyleIdx="4" presStyleCnt="6"/>
      <dgm:spPr/>
      <dgm:t>
        <a:bodyPr/>
        <a:lstStyle/>
        <a:p>
          <a:endParaRPr lang="ru-RU"/>
        </a:p>
      </dgm:t>
    </dgm:pt>
    <dgm:pt modelId="{66FC28E4-F4DF-4CE5-BA96-E59D014B0A7C}" type="pres">
      <dgm:prSet presAssocID="{7CE63494-46E1-41E0-B939-36919B321F5B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89136-6804-4812-844D-D5D4B983C52E}" type="pres">
      <dgm:prSet presAssocID="{7CE63494-46E1-41E0-B939-36919B321F5B}" presName="invisiNode" presStyleLbl="node1" presStyleIdx="4" presStyleCnt="6"/>
      <dgm:spPr/>
      <dgm:t>
        <a:bodyPr/>
        <a:lstStyle/>
        <a:p>
          <a:endParaRPr lang="ru-RU"/>
        </a:p>
      </dgm:t>
    </dgm:pt>
    <dgm:pt modelId="{E4BD4FB8-8AEB-4B88-AA8E-3454DF4CFD72}" type="pres">
      <dgm:prSet presAssocID="{7CE63494-46E1-41E0-B939-36919B321F5B}" presName="imagNode" presStyleLbl="fgImgPlace1" presStyleIdx="4" presStyleCnt="6" custScaleY="72815" custLinFactNeighborY="17919"/>
      <dgm:spPr>
        <a:solidFill>
          <a:srgbClr val="FFF6D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FD752E4-EC1A-4C4C-9070-EB44C1D73170}" type="pres">
      <dgm:prSet presAssocID="{9C7C10D2-9FC3-411F-9D48-A09F9E5883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1952D3-E89C-42A5-B277-A3DE9FA77A52}" type="pres">
      <dgm:prSet presAssocID="{100D4EAB-42D2-48A0-82A8-4550D908A0A9}" presName="compNode" presStyleCnt="0"/>
      <dgm:spPr/>
      <dgm:t>
        <a:bodyPr/>
        <a:lstStyle/>
        <a:p>
          <a:endParaRPr lang="ru-RU"/>
        </a:p>
      </dgm:t>
    </dgm:pt>
    <dgm:pt modelId="{04D34DDB-D260-4EF4-8918-FD8F93CF2C95}" type="pres">
      <dgm:prSet presAssocID="{100D4EAB-42D2-48A0-82A8-4550D908A0A9}" presName="bkgdShape" presStyleLbl="node1" presStyleIdx="5" presStyleCnt="6"/>
      <dgm:spPr/>
      <dgm:t>
        <a:bodyPr/>
        <a:lstStyle/>
        <a:p>
          <a:endParaRPr lang="ru-RU"/>
        </a:p>
      </dgm:t>
    </dgm:pt>
    <dgm:pt modelId="{58873ABF-2302-4506-9CB9-410BB772C186}" type="pres">
      <dgm:prSet presAssocID="{100D4EAB-42D2-48A0-82A8-4550D908A0A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592CF-CC51-4516-9CF0-5D2A944FA785}" type="pres">
      <dgm:prSet presAssocID="{100D4EAB-42D2-48A0-82A8-4550D908A0A9}" presName="invisiNode" presStyleLbl="node1" presStyleIdx="5" presStyleCnt="6"/>
      <dgm:spPr/>
      <dgm:t>
        <a:bodyPr/>
        <a:lstStyle/>
        <a:p>
          <a:endParaRPr lang="ru-RU"/>
        </a:p>
      </dgm:t>
    </dgm:pt>
    <dgm:pt modelId="{CC673488-FE34-4050-9805-187244EE707B}" type="pres">
      <dgm:prSet presAssocID="{100D4EAB-42D2-48A0-82A8-4550D908A0A9}" presName="imagNode" presStyleLbl="fgImgPlace1" presStyleIdx="5" presStyleCnt="6" custScaleY="72815" custLinFactNeighborY="17919"/>
      <dgm:spPr>
        <a:solidFill>
          <a:srgbClr val="FFF6D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2BE1BB26-83C8-4A8D-BC57-6D053C622C05}" type="presOf" srcId="{093994F0-0169-4B36-A0AC-D7FBBC7BD9C0}" destId="{FFF9EF25-7584-463B-BD58-11D750E61431}" srcOrd="0" destOrd="0" presId="urn:microsoft.com/office/officeart/2005/8/layout/hList7#1"/>
    <dgm:cxn modelId="{0611D912-133E-4D1D-84ED-93011E5D1887}" srcId="{100D4EAB-42D2-48A0-82A8-4550D908A0A9}" destId="{4CC0C1F0-70E3-4DDE-A854-93EC594FCC74}" srcOrd="0" destOrd="0" parTransId="{E1CDC507-AA58-4F06-BEB2-52963E079448}" sibTransId="{0B17A206-E436-44B8-AEEA-43D543269B45}"/>
    <dgm:cxn modelId="{AE3D7501-EC43-4B45-9CDC-9E48D311618C}" type="presOf" srcId="{AF83E2E4-22C3-4628-BFEE-450EC19B338E}" destId="{66E786B5-0E92-4A2C-AE96-338CBDB7CB10}" srcOrd="0" destOrd="0" presId="urn:microsoft.com/office/officeart/2005/8/layout/hList7#1"/>
    <dgm:cxn modelId="{729B2154-1D2D-483A-B459-8836D38C06AA}" type="presOf" srcId="{95F55D10-66B3-4E96-A123-1285F33F92B3}" destId="{25E4C412-95CE-4053-ADAB-5D79FCDF720D}" srcOrd="0" destOrd="0" presId="urn:microsoft.com/office/officeart/2005/8/layout/hList7#1"/>
    <dgm:cxn modelId="{5EB6FB3A-9A7A-4466-95ED-40BAFD2B78A5}" type="presOf" srcId="{5E445997-3D35-44F9-A906-FD8F8FCDBB52}" destId="{07911099-F336-4454-AC68-253E4CC7294D}" srcOrd="0" destOrd="0" presId="urn:microsoft.com/office/officeart/2005/8/layout/hList7#1"/>
    <dgm:cxn modelId="{D20C5908-39EC-4444-BD8E-B37B7E0AFA9B}" type="presOf" srcId="{F9C5AB52-532C-490B-BB37-6C8835FB3BD3}" destId="{5C937F07-D4B7-4975-99D9-38F68FFA5E1D}" srcOrd="0" destOrd="0" presId="urn:microsoft.com/office/officeart/2005/8/layout/hList7#1"/>
    <dgm:cxn modelId="{E6CC65C0-2861-4A94-9EF2-9FD91CE9A9E8}" type="presOf" srcId="{7AF0788D-D523-49AD-9E56-E9AF51BD5BE9}" destId="{C5AF42A7-884A-43EE-8D8F-04823F015D83}" srcOrd="0" destOrd="0" presId="urn:microsoft.com/office/officeart/2005/8/layout/hList7#1"/>
    <dgm:cxn modelId="{54C30ED0-A1DE-4B8E-B6A5-6DCD27197414}" type="presOf" srcId="{100D4EAB-42D2-48A0-82A8-4550D908A0A9}" destId="{04D34DDB-D260-4EF4-8918-FD8F93CF2C95}" srcOrd="0" destOrd="0" presId="urn:microsoft.com/office/officeart/2005/8/layout/hList7#1"/>
    <dgm:cxn modelId="{EA5F7347-18BC-4F72-9684-0D4223436C2D}" type="presOf" srcId="{1C6D1711-F398-4C12-A60E-ECA3E79386AB}" destId="{25F56EFA-7C1D-4A55-BCF7-3A3F2D121948}" srcOrd="0" destOrd="0" presId="urn:microsoft.com/office/officeart/2005/8/layout/hList7#1"/>
    <dgm:cxn modelId="{87B7D89B-C1BA-43AF-9251-71100C6798DE}" type="presOf" srcId="{9C7C10D2-9FC3-411F-9D48-A09F9E58839B}" destId="{1FD752E4-EC1A-4C4C-9070-EB44C1D73170}" srcOrd="0" destOrd="0" presId="urn:microsoft.com/office/officeart/2005/8/layout/hList7#1"/>
    <dgm:cxn modelId="{5A5DA669-FE00-4328-BC5A-328C7EB7F413}" srcId="{AF83E2E4-22C3-4628-BFEE-450EC19B338E}" destId="{D27A8EE9-735D-4C3B-80A2-C881DFAFEDC4}" srcOrd="2" destOrd="0" parTransId="{FFD78538-4BF6-4DEC-B8CE-1327EC9D6A88}" sibTransId="{1C6D1711-F398-4C12-A60E-ECA3E79386AB}"/>
    <dgm:cxn modelId="{6846BB97-7D29-457A-8962-F3758DDBDD17}" type="presOf" srcId="{4CC0C1F0-70E3-4DDE-A854-93EC594FCC74}" destId="{58873ABF-2302-4506-9CB9-410BB772C186}" srcOrd="1" destOrd="1" presId="urn:microsoft.com/office/officeart/2005/8/layout/hList7#1"/>
    <dgm:cxn modelId="{0755EEEF-2A19-41A1-8A3A-4CA2DCD76522}" srcId="{AF83E2E4-22C3-4628-BFEE-450EC19B338E}" destId="{F9C5AB52-532C-490B-BB37-6C8835FB3BD3}" srcOrd="3" destOrd="0" parTransId="{C70E63CA-E3A8-47A3-9734-934520204D3C}" sibTransId="{5E445997-3D35-44F9-A906-FD8F8FCDBB52}"/>
    <dgm:cxn modelId="{88647523-560D-4A00-8088-61EDD894DBE3}" type="presOf" srcId="{3AE425D4-2B03-4569-B47A-941F875007B5}" destId="{30E65127-B8A5-4F60-9156-1C138214E44A}" srcOrd="1" destOrd="0" presId="urn:microsoft.com/office/officeart/2005/8/layout/hList7#1"/>
    <dgm:cxn modelId="{C50BF421-223A-47E6-946F-2BA50B6FCBB2}" type="presOf" srcId="{D27A8EE9-735D-4C3B-80A2-C881DFAFEDC4}" destId="{292EEAE0-A80C-49FD-BF83-3E09AC861C59}" srcOrd="0" destOrd="0" presId="urn:microsoft.com/office/officeart/2005/8/layout/hList7#1"/>
    <dgm:cxn modelId="{D632608F-CDAA-428D-9906-7106F7F7DBB6}" type="presOf" srcId="{7CE63494-46E1-41E0-B939-36919B321F5B}" destId="{4A5C9BCA-F4E4-4319-BC88-F666EE182F18}" srcOrd="0" destOrd="0" presId="urn:microsoft.com/office/officeart/2005/8/layout/hList7#1"/>
    <dgm:cxn modelId="{9473B84A-2226-4D91-AF99-393232095DFE}" type="presOf" srcId="{F9C5AB52-532C-490B-BB37-6C8835FB3BD3}" destId="{A6F43F0F-ABFD-41EB-A7AA-A1D887E00193}" srcOrd="1" destOrd="0" presId="urn:microsoft.com/office/officeart/2005/8/layout/hList7#1"/>
    <dgm:cxn modelId="{B7A77EC7-1526-45FF-9C3B-232538E9B005}" srcId="{AF83E2E4-22C3-4628-BFEE-450EC19B338E}" destId="{100D4EAB-42D2-48A0-82A8-4550D908A0A9}" srcOrd="5" destOrd="0" parTransId="{53B11346-EC34-43F6-AA08-498C59DFD937}" sibTransId="{3A351C4B-DBB8-4776-9320-EC9698BF8840}"/>
    <dgm:cxn modelId="{69218B4A-688A-4CF1-98A2-01A34DCEF96F}" srcId="{AF83E2E4-22C3-4628-BFEE-450EC19B338E}" destId="{3AE425D4-2B03-4569-B47A-941F875007B5}" srcOrd="0" destOrd="0" parTransId="{AAD31AC8-5F1B-4574-8879-AA330D780FA0}" sibTransId="{95F55D10-66B3-4E96-A123-1285F33F92B3}"/>
    <dgm:cxn modelId="{25335B61-5064-4839-8A55-0C707AC55113}" type="presOf" srcId="{100D4EAB-42D2-48A0-82A8-4550D908A0A9}" destId="{58873ABF-2302-4506-9CB9-410BB772C186}" srcOrd="1" destOrd="0" presId="urn:microsoft.com/office/officeart/2005/8/layout/hList7#1"/>
    <dgm:cxn modelId="{D7B9F60F-1665-4F46-AAE6-EA9F9B2B99EA}" srcId="{AF83E2E4-22C3-4628-BFEE-450EC19B338E}" destId="{7AF0788D-D523-49AD-9E56-E9AF51BD5BE9}" srcOrd="1" destOrd="0" parTransId="{8DA6A43C-3C33-4F40-AD07-9D3BF95B0385}" sibTransId="{093994F0-0169-4B36-A0AC-D7FBBC7BD9C0}"/>
    <dgm:cxn modelId="{903F32B4-6CD3-42B3-A366-0DCF891E2C48}" type="presOf" srcId="{3AE425D4-2B03-4569-B47A-941F875007B5}" destId="{10B02FF9-CEE1-488B-A24C-C5E390D7F7BD}" srcOrd="0" destOrd="0" presId="urn:microsoft.com/office/officeart/2005/8/layout/hList7#1"/>
    <dgm:cxn modelId="{07E9750C-3359-4A8B-8A4F-D4A015582652}" type="presOf" srcId="{7CE63494-46E1-41E0-B939-36919B321F5B}" destId="{66FC28E4-F4DF-4CE5-BA96-E59D014B0A7C}" srcOrd="1" destOrd="0" presId="urn:microsoft.com/office/officeart/2005/8/layout/hList7#1"/>
    <dgm:cxn modelId="{07287693-E1AB-4ECF-B46C-E416E9926263}" type="presOf" srcId="{D27A8EE9-735D-4C3B-80A2-C881DFAFEDC4}" destId="{9C9B9F65-B426-4331-BDAD-73A71B680E5F}" srcOrd="1" destOrd="0" presId="urn:microsoft.com/office/officeart/2005/8/layout/hList7#1"/>
    <dgm:cxn modelId="{1D4847EA-04C7-4697-80B2-77B73011DA0D}" srcId="{AF83E2E4-22C3-4628-BFEE-450EC19B338E}" destId="{7CE63494-46E1-41E0-B939-36919B321F5B}" srcOrd="4" destOrd="0" parTransId="{46B61BE5-F3CA-4241-96DA-7AD77919F29C}" sibTransId="{9C7C10D2-9FC3-411F-9D48-A09F9E58839B}"/>
    <dgm:cxn modelId="{1D6632E8-DB22-4A82-84FC-5F9AE05A0BFC}" type="presOf" srcId="{7AF0788D-D523-49AD-9E56-E9AF51BD5BE9}" destId="{5A5A3968-30D9-4885-A41F-53C38828A275}" srcOrd="1" destOrd="0" presId="urn:microsoft.com/office/officeart/2005/8/layout/hList7#1"/>
    <dgm:cxn modelId="{DE7ACE14-0321-4FE6-88BE-89A3D60516D9}" type="presOf" srcId="{4CC0C1F0-70E3-4DDE-A854-93EC594FCC74}" destId="{04D34DDB-D260-4EF4-8918-FD8F93CF2C95}" srcOrd="0" destOrd="1" presId="urn:microsoft.com/office/officeart/2005/8/layout/hList7#1"/>
    <dgm:cxn modelId="{EC60BAA1-9F66-475A-B39C-EB94A2078290}" type="presParOf" srcId="{66E786B5-0E92-4A2C-AE96-338CBDB7CB10}" destId="{CCAEC179-6C12-412C-B01C-69AAA9EF8110}" srcOrd="0" destOrd="0" presId="urn:microsoft.com/office/officeart/2005/8/layout/hList7#1"/>
    <dgm:cxn modelId="{583FA530-E736-41F3-A877-4FACECF8AE60}" type="presParOf" srcId="{66E786B5-0E92-4A2C-AE96-338CBDB7CB10}" destId="{5F64CE95-88FB-443B-9578-6F87A031AEE0}" srcOrd="1" destOrd="0" presId="urn:microsoft.com/office/officeart/2005/8/layout/hList7#1"/>
    <dgm:cxn modelId="{0C35642B-448D-4D55-A84D-DB158771EF8D}" type="presParOf" srcId="{5F64CE95-88FB-443B-9578-6F87A031AEE0}" destId="{72301F31-D10F-4F71-8743-4B381669DF2C}" srcOrd="0" destOrd="0" presId="urn:microsoft.com/office/officeart/2005/8/layout/hList7#1"/>
    <dgm:cxn modelId="{39FE41B1-D0FA-437A-A294-C488453B5722}" type="presParOf" srcId="{72301F31-D10F-4F71-8743-4B381669DF2C}" destId="{10B02FF9-CEE1-488B-A24C-C5E390D7F7BD}" srcOrd="0" destOrd="0" presId="urn:microsoft.com/office/officeart/2005/8/layout/hList7#1"/>
    <dgm:cxn modelId="{ABDE7014-4EB4-4993-9802-E0172A4B62DF}" type="presParOf" srcId="{72301F31-D10F-4F71-8743-4B381669DF2C}" destId="{30E65127-B8A5-4F60-9156-1C138214E44A}" srcOrd="1" destOrd="0" presId="urn:microsoft.com/office/officeart/2005/8/layout/hList7#1"/>
    <dgm:cxn modelId="{1EA7E0B4-07AF-4507-AF53-F40B3118F994}" type="presParOf" srcId="{72301F31-D10F-4F71-8743-4B381669DF2C}" destId="{F2AE8D25-96B0-415B-95B9-9121045A2B4F}" srcOrd="2" destOrd="0" presId="urn:microsoft.com/office/officeart/2005/8/layout/hList7#1"/>
    <dgm:cxn modelId="{84E52A2A-E42F-4779-B411-DB9C66EC03EB}" type="presParOf" srcId="{72301F31-D10F-4F71-8743-4B381669DF2C}" destId="{165C56A6-7864-4D3F-8EF8-57C7BD2A2F9C}" srcOrd="3" destOrd="0" presId="urn:microsoft.com/office/officeart/2005/8/layout/hList7#1"/>
    <dgm:cxn modelId="{03F65840-4563-425F-8042-A41535572938}" type="presParOf" srcId="{5F64CE95-88FB-443B-9578-6F87A031AEE0}" destId="{25E4C412-95CE-4053-ADAB-5D79FCDF720D}" srcOrd="1" destOrd="0" presId="urn:microsoft.com/office/officeart/2005/8/layout/hList7#1"/>
    <dgm:cxn modelId="{8FE85679-2DAC-48B8-9589-44D40DCB2D6F}" type="presParOf" srcId="{5F64CE95-88FB-443B-9578-6F87A031AEE0}" destId="{B463DCE2-8B69-4268-A52E-FF61C10D707A}" srcOrd="2" destOrd="0" presId="urn:microsoft.com/office/officeart/2005/8/layout/hList7#1"/>
    <dgm:cxn modelId="{82307782-E049-4771-9FFE-A5E87A9FF90B}" type="presParOf" srcId="{B463DCE2-8B69-4268-A52E-FF61C10D707A}" destId="{C5AF42A7-884A-43EE-8D8F-04823F015D83}" srcOrd="0" destOrd="0" presId="urn:microsoft.com/office/officeart/2005/8/layout/hList7#1"/>
    <dgm:cxn modelId="{E8932431-EE4C-42EC-9BE4-A492BD496675}" type="presParOf" srcId="{B463DCE2-8B69-4268-A52E-FF61C10D707A}" destId="{5A5A3968-30D9-4885-A41F-53C38828A275}" srcOrd="1" destOrd="0" presId="urn:microsoft.com/office/officeart/2005/8/layout/hList7#1"/>
    <dgm:cxn modelId="{E935EDB9-9F75-43A9-8C11-1B492FF52AC5}" type="presParOf" srcId="{B463DCE2-8B69-4268-A52E-FF61C10D707A}" destId="{34720045-B0C0-4113-A3C3-9B3A904012D8}" srcOrd="2" destOrd="0" presId="urn:microsoft.com/office/officeart/2005/8/layout/hList7#1"/>
    <dgm:cxn modelId="{30DC973C-FB14-496F-A4B6-93DCB389C6B0}" type="presParOf" srcId="{B463DCE2-8B69-4268-A52E-FF61C10D707A}" destId="{8415C704-6DA7-4FB6-B32E-82E90FB1707A}" srcOrd="3" destOrd="0" presId="urn:microsoft.com/office/officeart/2005/8/layout/hList7#1"/>
    <dgm:cxn modelId="{A69ECC35-EF08-498B-A719-AB1208478A0A}" type="presParOf" srcId="{5F64CE95-88FB-443B-9578-6F87A031AEE0}" destId="{FFF9EF25-7584-463B-BD58-11D750E61431}" srcOrd="3" destOrd="0" presId="urn:microsoft.com/office/officeart/2005/8/layout/hList7#1"/>
    <dgm:cxn modelId="{1ECB1797-0489-4B76-A3A8-22BCDFC2A75A}" type="presParOf" srcId="{5F64CE95-88FB-443B-9578-6F87A031AEE0}" destId="{B688F429-96B0-464D-8CD2-B32EDF02743E}" srcOrd="4" destOrd="0" presId="urn:microsoft.com/office/officeart/2005/8/layout/hList7#1"/>
    <dgm:cxn modelId="{93839D93-0501-4895-BB35-87B6F856541E}" type="presParOf" srcId="{B688F429-96B0-464D-8CD2-B32EDF02743E}" destId="{292EEAE0-A80C-49FD-BF83-3E09AC861C59}" srcOrd="0" destOrd="0" presId="urn:microsoft.com/office/officeart/2005/8/layout/hList7#1"/>
    <dgm:cxn modelId="{73600218-CC5E-49F4-86C8-A52915868814}" type="presParOf" srcId="{B688F429-96B0-464D-8CD2-B32EDF02743E}" destId="{9C9B9F65-B426-4331-BDAD-73A71B680E5F}" srcOrd="1" destOrd="0" presId="urn:microsoft.com/office/officeart/2005/8/layout/hList7#1"/>
    <dgm:cxn modelId="{629F6ECE-549A-4128-8EA3-A3047D4DE824}" type="presParOf" srcId="{B688F429-96B0-464D-8CD2-B32EDF02743E}" destId="{34AA35BE-1EDA-42FA-AC97-B9511A8C84E1}" srcOrd="2" destOrd="0" presId="urn:microsoft.com/office/officeart/2005/8/layout/hList7#1"/>
    <dgm:cxn modelId="{8FCAF843-952B-4959-853F-D3AA8A0A1B73}" type="presParOf" srcId="{B688F429-96B0-464D-8CD2-B32EDF02743E}" destId="{3F7A6588-C0A4-4706-879A-E1D7BB6A48E6}" srcOrd="3" destOrd="0" presId="urn:microsoft.com/office/officeart/2005/8/layout/hList7#1"/>
    <dgm:cxn modelId="{7F183644-B6FB-442A-8A2F-5746974143D2}" type="presParOf" srcId="{5F64CE95-88FB-443B-9578-6F87A031AEE0}" destId="{25F56EFA-7C1D-4A55-BCF7-3A3F2D121948}" srcOrd="5" destOrd="0" presId="urn:microsoft.com/office/officeart/2005/8/layout/hList7#1"/>
    <dgm:cxn modelId="{FF3098F7-C604-46E7-94D7-2D4F2CEB120D}" type="presParOf" srcId="{5F64CE95-88FB-443B-9578-6F87A031AEE0}" destId="{8EF1E740-D215-4144-A6F7-9A52A8D7E802}" srcOrd="6" destOrd="0" presId="urn:microsoft.com/office/officeart/2005/8/layout/hList7#1"/>
    <dgm:cxn modelId="{8BF67E28-38F4-47E1-8416-3EE0B8868F3A}" type="presParOf" srcId="{8EF1E740-D215-4144-A6F7-9A52A8D7E802}" destId="{5C937F07-D4B7-4975-99D9-38F68FFA5E1D}" srcOrd="0" destOrd="0" presId="urn:microsoft.com/office/officeart/2005/8/layout/hList7#1"/>
    <dgm:cxn modelId="{7349473B-CF29-4D6C-9BF6-262C0BD9C6B4}" type="presParOf" srcId="{8EF1E740-D215-4144-A6F7-9A52A8D7E802}" destId="{A6F43F0F-ABFD-41EB-A7AA-A1D887E00193}" srcOrd="1" destOrd="0" presId="urn:microsoft.com/office/officeart/2005/8/layout/hList7#1"/>
    <dgm:cxn modelId="{C8B77440-C219-47D4-8577-8F191827AC49}" type="presParOf" srcId="{8EF1E740-D215-4144-A6F7-9A52A8D7E802}" destId="{82AAB744-1218-43A7-8165-EA8EE739FBF4}" srcOrd="2" destOrd="0" presId="urn:microsoft.com/office/officeart/2005/8/layout/hList7#1"/>
    <dgm:cxn modelId="{08548B85-2293-4EC8-806B-F2C50A4E2678}" type="presParOf" srcId="{8EF1E740-D215-4144-A6F7-9A52A8D7E802}" destId="{FDCFD899-0E21-442A-A1AE-AE2903A4C3F4}" srcOrd="3" destOrd="0" presId="urn:microsoft.com/office/officeart/2005/8/layout/hList7#1"/>
    <dgm:cxn modelId="{06926C50-7034-432C-9E97-5D68C9392BBD}" type="presParOf" srcId="{5F64CE95-88FB-443B-9578-6F87A031AEE0}" destId="{07911099-F336-4454-AC68-253E4CC7294D}" srcOrd="7" destOrd="0" presId="urn:microsoft.com/office/officeart/2005/8/layout/hList7#1"/>
    <dgm:cxn modelId="{03AE1175-7AD6-4487-933B-C5AD47AECB50}" type="presParOf" srcId="{5F64CE95-88FB-443B-9578-6F87A031AEE0}" destId="{4974C910-FADB-484B-A97F-8E6E3CF21E29}" srcOrd="8" destOrd="0" presId="urn:microsoft.com/office/officeart/2005/8/layout/hList7#1"/>
    <dgm:cxn modelId="{134D84F8-C792-469E-B1DA-17C70B5CF50B}" type="presParOf" srcId="{4974C910-FADB-484B-A97F-8E6E3CF21E29}" destId="{4A5C9BCA-F4E4-4319-BC88-F666EE182F18}" srcOrd="0" destOrd="0" presId="urn:microsoft.com/office/officeart/2005/8/layout/hList7#1"/>
    <dgm:cxn modelId="{11FCEF09-A4AB-4843-BDD6-685B1D6CB9BE}" type="presParOf" srcId="{4974C910-FADB-484B-A97F-8E6E3CF21E29}" destId="{66FC28E4-F4DF-4CE5-BA96-E59D014B0A7C}" srcOrd="1" destOrd="0" presId="urn:microsoft.com/office/officeart/2005/8/layout/hList7#1"/>
    <dgm:cxn modelId="{A23D2C8F-AE33-4B0B-9F81-B825D7E8E083}" type="presParOf" srcId="{4974C910-FADB-484B-A97F-8E6E3CF21E29}" destId="{68489136-6804-4812-844D-D5D4B983C52E}" srcOrd="2" destOrd="0" presId="urn:microsoft.com/office/officeart/2005/8/layout/hList7#1"/>
    <dgm:cxn modelId="{A150DC90-B264-48E8-98C3-F762F77623D7}" type="presParOf" srcId="{4974C910-FADB-484B-A97F-8E6E3CF21E29}" destId="{E4BD4FB8-8AEB-4B88-AA8E-3454DF4CFD72}" srcOrd="3" destOrd="0" presId="urn:microsoft.com/office/officeart/2005/8/layout/hList7#1"/>
    <dgm:cxn modelId="{A0D4015A-80D5-4C0E-8420-3C24DAD33580}" type="presParOf" srcId="{5F64CE95-88FB-443B-9578-6F87A031AEE0}" destId="{1FD752E4-EC1A-4C4C-9070-EB44C1D73170}" srcOrd="9" destOrd="0" presId="urn:microsoft.com/office/officeart/2005/8/layout/hList7#1"/>
    <dgm:cxn modelId="{2040D6EB-34AA-4BA8-B1B0-1FDF0E694B8D}" type="presParOf" srcId="{5F64CE95-88FB-443B-9578-6F87A031AEE0}" destId="{861952D3-E89C-42A5-B277-A3DE9FA77A52}" srcOrd="10" destOrd="0" presId="urn:microsoft.com/office/officeart/2005/8/layout/hList7#1"/>
    <dgm:cxn modelId="{7156BA7E-DC18-45AD-A8A3-B02E679BCF2F}" type="presParOf" srcId="{861952D3-E89C-42A5-B277-A3DE9FA77A52}" destId="{04D34DDB-D260-4EF4-8918-FD8F93CF2C95}" srcOrd="0" destOrd="0" presId="urn:microsoft.com/office/officeart/2005/8/layout/hList7#1"/>
    <dgm:cxn modelId="{3E04A9FA-BA6D-419D-BBAC-297A6E3CA84B}" type="presParOf" srcId="{861952D3-E89C-42A5-B277-A3DE9FA77A52}" destId="{58873ABF-2302-4506-9CB9-410BB772C186}" srcOrd="1" destOrd="0" presId="urn:microsoft.com/office/officeart/2005/8/layout/hList7#1"/>
    <dgm:cxn modelId="{41440110-45CF-4245-9484-D7BF1B08B8C6}" type="presParOf" srcId="{861952D3-E89C-42A5-B277-A3DE9FA77A52}" destId="{00F592CF-CC51-4516-9CF0-5D2A944FA785}" srcOrd="2" destOrd="0" presId="urn:microsoft.com/office/officeart/2005/8/layout/hList7#1"/>
    <dgm:cxn modelId="{6F22642A-E271-4FBD-A1C2-34AF83796FA7}" type="presParOf" srcId="{861952D3-E89C-42A5-B277-A3DE9FA77A52}" destId="{CC673488-FE34-4050-9805-187244EE707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F2EEBC-9359-4ADE-AD80-0AD4B1C0DC0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3D0B04-0729-49F4-A5FF-49B8F561EEA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2017 - 2021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йилларда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Ўзбекистон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Республикасини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ривожлантиришнинг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бешта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устувор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йўналиши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бўйича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Ҳаракатлар стратегиясини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kumimoji="0" lang="uz-Cyrl-UZ" b="1" i="0" u="sng" strike="noStrike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“</a:t>
          </a:r>
          <a:r>
            <a:rPr kumimoji="0" lang="ru-RU" b="1" i="0" u="sng" strike="noStrike" cap="none" spc="0" normalizeH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Фаол</a:t>
          </a:r>
          <a:r>
            <a:rPr kumimoji="0" lang="ru-RU" b="1" i="0" u="sng" strike="noStrike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1" i="0" u="sng" strike="noStrike" cap="none" spc="0" normalizeH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тадбиркорлик</a:t>
          </a:r>
          <a:r>
            <a:rPr kumimoji="0" lang="ru-RU" b="1" i="0" u="sng" strike="noStrike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, </a:t>
          </a:r>
          <a:r>
            <a:rPr kumimoji="0" lang="ru-RU" b="1" i="0" u="sng" strike="noStrike" cap="none" spc="0" normalizeH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инновацион</a:t>
          </a:r>
          <a:r>
            <a:rPr kumimoji="0" lang="ru-RU" b="1" i="0" u="sng" strike="noStrike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1" i="0" u="sng" strike="noStrike" cap="none" spc="0" normalizeH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ғоялар ва</a:t>
          </a:r>
          <a:r>
            <a:rPr kumimoji="0" lang="ru-RU" b="1" i="0" u="sng" strike="noStrike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1" i="0" u="sng" strike="noStrike" cap="none" spc="0" normalizeH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технологияларни</a:t>
          </a:r>
          <a:r>
            <a:rPr kumimoji="0" lang="ru-RU" b="1" i="0" u="sng" strike="noStrike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1" i="0" u="sng" strike="noStrike" cap="none" spc="0" normalizeH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қўллаб-қувватлаш йили</a:t>
          </a:r>
          <a:r>
            <a:rPr kumimoji="0" lang="uz-Cyrl-UZ" b="1" i="0" u="sng" strike="noStrike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”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да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амалга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оширишга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оид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давлат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дастури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spc="0" normalizeH="0" baseline="0" noProof="0" dirty="0" err="1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тўғрисида</a:t>
          </a:r>
          <a:endParaRPr kumimoji="0" lang="ru-RU" b="0" i="0" u="none" strike="noStrike" cap="none" spc="0" normalizeH="0" baseline="0" noProof="0" dirty="0">
            <a:ln>
              <a:noFill/>
            </a:ln>
            <a:solidFill>
              <a:srgbClr val="000066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B3E55FA7-A920-43CE-982B-E1F409E15F5A}" type="parTrans" cxnId="{E812A01B-4761-4500-9C8D-D1F5A379D0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E483D5-C8A1-4AA6-BF65-6A18C092409B}" type="sibTrans" cxnId="{E812A01B-4761-4500-9C8D-D1F5A379D0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55FB5B2-7179-406B-894F-81524C87326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kumimoji="0" lang="uz-Cyrl-UZ" b="1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“Аҳолини рўйхатга олиш тўғрисида”ги</a:t>
          </a:r>
          <a:endParaRPr kumimoji="0" lang="ru-RU" b="1" i="0" u="none" strike="noStrike" cap="none" spc="0" normalizeH="0" baseline="0" noProof="0" dirty="0" smtClean="0">
            <a:ln>
              <a:noFill/>
            </a:ln>
            <a:solidFill>
              <a:srgbClr val="000066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  <a:p>
          <a:pPr algn="ctr"/>
          <a:r>
            <a:rPr kumimoji="0" lang="uz-Cyrl-UZ" b="1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Ўзбекистон Республикаси Қонуни лойиҳаси</a:t>
          </a:r>
          <a:endParaRPr kumimoji="0" lang="ru-RU" b="1" i="0" u="none" strike="noStrike" cap="none" spc="0" normalizeH="0" baseline="0" noProof="0" dirty="0">
            <a:ln>
              <a:noFill/>
            </a:ln>
            <a:solidFill>
              <a:srgbClr val="000066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06662C42-3E35-4B2E-BD58-2CFEE476C13A}" type="parTrans" cxnId="{1D22B616-D393-4039-9790-ED7745BC2DD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ED92146-AAD5-4517-8CC0-F1A85462DB96}" type="sibTrans" cxnId="{1D22B616-D393-4039-9790-ED7745BC2DD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0CC3A48-7DF6-4F76-A2A1-D763EC4BC0E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kumimoji="0" lang="uz-Cyrl-UZ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Ўзбекистон Республикаси Президентининг 2019 йил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/>
          </a:r>
          <a:b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</a:br>
          <a:r>
            <a:rPr kumimoji="0" lang="uz-Cyrl-UZ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5 февралдаги </a:t>
          </a:r>
          <a:r>
            <a:rPr kumimoji="0" lang="uz-Cyrl-UZ" b="1" i="0" u="sng" strike="noStrike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“Ўзбекистон Республикасида 2022 йилда аҳолини рўйхатга олишни ўтказиш концепциясини тасдиқлаш тўғрисида”ги </a:t>
          </a:r>
          <a:r>
            <a:rPr kumimoji="0" lang="uz-Cyrl-UZ" b="0" i="0" u="none" strike="noStrike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ПФ-5655-сон Фармони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EF08759C-AD11-4878-9B96-EFD5D62523BB}" type="sibTrans" cxnId="{F3EA8470-97BF-4B6F-A569-C477232FCE0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E87A366-F5ED-4A80-BEBD-779D6C7CF5E6}" type="parTrans" cxnId="{F3EA8470-97BF-4B6F-A569-C477232FCE0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7D72BC2-B602-43D5-B16A-8C2B4BFB7986}" type="pres">
      <dgm:prSet presAssocID="{8BF2EEBC-9359-4ADE-AD80-0AD4B1C0DC0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2AAC0F-C8D3-446A-B376-5BF0C0075235}" type="pres">
      <dgm:prSet presAssocID="{E93D0B04-0729-49F4-A5FF-49B8F561EEA9}" presName="comp" presStyleCnt="0"/>
      <dgm:spPr/>
    </dgm:pt>
    <dgm:pt modelId="{392C52DA-538C-423E-9936-254794ACB8BF}" type="pres">
      <dgm:prSet presAssocID="{E93D0B04-0729-49F4-A5FF-49B8F561EEA9}" presName="box" presStyleLbl="node1" presStyleIdx="0" presStyleCnt="3"/>
      <dgm:spPr/>
      <dgm:t>
        <a:bodyPr/>
        <a:lstStyle/>
        <a:p>
          <a:endParaRPr lang="ru-RU"/>
        </a:p>
      </dgm:t>
    </dgm:pt>
    <dgm:pt modelId="{E0B4D7E4-1B78-47E0-A073-742CBA9709A0}" type="pres">
      <dgm:prSet presAssocID="{E93D0B04-0729-49F4-A5FF-49B8F561EEA9}" presName="img" presStyleLbl="fgImgPlace1" presStyleIdx="0" presStyleCnt="3" custLinFactNeighborX="-3305" custLinFactNeighborY="-29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B344AD-E04F-416F-AAEC-CD2B305D4335}" type="pres">
      <dgm:prSet presAssocID="{E93D0B04-0729-49F4-A5FF-49B8F561EEA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85152-7AED-4374-911D-890AA484196E}" type="pres">
      <dgm:prSet presAssocID="{26E483D5-C8A1-4AA6-BF65-6A18C092409B}" presName="spacer" presStyleCnt="0"/>
      <dgm:spPr/>
    </dgm:pt>
    <dgm:pt modelId="{3585E3D1-2062-4A85-8425-14AD68648627}" type="pres">
      <dgm:prSet presAssocID="{C0CC3A48-7DF6-4F76-A2A1-D763EC4BC0E5}" presName="comp" presStyleCnt="0"/>
      <dgm:spPr/>
    </dgm:pt>
    <dgm:pt modelId="{EF3810C7-E03E-4FF1-941A-3262D82521C9}" type="pres">
      <dgm:prSet presAssocID="{C0CC3A48-7DF6-4F76-A2A1-D763EC4BC0E5}" presName="box" presStyleLbl="node1" presStyleIdx="1" presStyleCnt="3"/>
      <dgm:spPr/>
      <dgm:t>
        <a:bodyPr/>
        <a:lstStyle/>
        <a:p>
          <a:endParaRPr lang="ru-RU"/>
        </a:p>
      </dgm:t>
    </dgm:pt>
    <dgm:pt modelId="{A63BF53C-6CC8-4F6A-9FAA-3C140AD62AAF}" type="pres">
      <dgm:prSet presAssocID="{C0CC3A48-7DF6-4F76-A2A1-D763EC4BC0E5}" presName="img" presStyleLbl="fgImgPlace1" presStyleIdx="1" presStyleCnt="3"/>
      <dgm:spPr>
        <a:blipFill rotWithShape="0">
          <a:blip xmlns:r="http://schemas.openxmlformats.org/officeDocument/2006/relationships" r:embed="rId2">
            <a:lum bright="15000" contrast="9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CBC452-1EE8-416D-B07D-D4C857E64027}" type="pres">
      <dgm:prSet presAssocID="{C0CC3A48-7DF6-4F76-A2A1-D763EC4BC0E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EA7CB-DBB4-4DB2-AB15-C9FE8F9171F7}" type="pres">
      <dgm:prSet presAssocID="{EF08759C-AD11-4878-9B96-EFD5D62523BB}" presName="spacer" presStyleCnt="0"/>
      <dgm:spPr/>
    </dgm:pt>
    <dgm:pt modelId="{6BC851FE-CF77-40FC-B1B2-BF1F78FDA9B4}" type="pres">
      <dgm:prSet presAssocID="{855FB5B2-7179-406B-894F-81524C87326E}" presName="comp" presStyleCnt="0"/>
      <dgm:spPr/>
    </dgm:pt>
    <dgm:pt modelId="{7A2B77C2-E287-4BBB-ADCA-F4F286B3301A}" type="pres">
      <dgm:prSet presAssocID="{855FB5B2-7179-406B-894F-81524C87326E}" presName="box" presStyleLbl="node1" presStyleIdx="2" presStyleCnt="3"/>
      <dgm:spPr/>
      <dgm:t>
        <a:bodyPr/>
        <a:lstStyle/>
        <a:p>
          <a:endParaRPr lang="ru-RU"/>
        </a:p>
      </dgm:t>
    </dgm:pt>
    <dgm:pt modelId="{05C42984-9D5F-4185-AC7F-9B6613DACA60}" type="pres">
      <dgm:prSet presAssocID="{855FB5B2-7179-406B-894F-81524C87326E}" presName="img" presStyleLbl="fgImgPlace1" presStyleIdx="2" presStyleCnt="3" custLinFactNeighborX="-3305" custLinFactNeighborY="15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2250B7-99EC-4689-953C-7C58A781FFF7}" type="pres">
      <dgm:prSet presAssocID="{855FB5B2-7179-406B-894F-81524C87326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2B616-D393-4039-9790-ED7745BC2DD1}" srcId="{8BF2EEBC-9359-4ADE-AD80-0AD4B1C0DC09}" destId="{855FB5B2-7179-406B-894F-81524C87326E}" srcOrd="2" destOrd="0" parTransId="{06662C42-3E35-4B2E-BD58-2CFEE476C13A}" sibTransId="{8ED92146-AAD5-4517-8CC0-F1A85462DB96}"/>
    <dgm:cxn modelId="{48A15CB2-8CA6-459F-8A65-9F7101AE1A5E}" type="presOf" srcId="{C0CC3A48-7DF6-4F76-A2A1-D763EC4BC0E5}" destId="{30CBC452-1EE8-416D-B07D-D4C857E64027}" srcOrd="1" destOrd="0" presId="urn:microsoft.com/office/officeart/2005/8/layout/vList4#1"/>
    <dgm:cxn modelId="{BBBD237A-6E90-4D57-BE73-436D09228048}" type="presOf" srcId="{C0CC3A48-7DF6-4F76-A2A1-D763EC4BC0E5}" destId="{EF3810C7-E03E-4FF1-941A-3262D82521C9}" srcOrd="0" destOrd="0" presId="urn:microsoft.com/office/officeart/2005/8/layout/vList4#1"/>
    <dgm:cxn modelId="{932C51A1-4826-4D05-9FA9-F7B9BDEB0844}" type="presOf" srcId="{E93D0B04-0729-49F4-A5FF-49B8F561EEA9}" destId="{392C52DA-538C-423E-9936-254794ACB8BF}" srcOrd="0" destOrd="0" presId="urn:microsoft.com/office/officeart/2005/8/layout/vList4#1"/>
    <dgm:cxn modelId="{E812A01B-4761-4500-9C8D-D1F5A379D06D}" srcId="{8BF2EEBC-9359-4ADE-AD80-0AD4B1C0DC09}" destId="{E93D0B04-0729-49F4-A5FF-49B8F561EEA9}" srcOrd="0" destOrd="0" parTransId="{B3E55FA7-A920-43CE-982B-E1F409E15F5A}" sibTransId="{26E483D5-C8A1-4AA6-BF65-6A18C092409B}"/>
    <dgm:cxn modelId="{4523F42D-E83E-477B-A96D-879FE59933A3}" type="presOf" srcId="{855FB5B2-7179-406B-894F-81524C87326E}" destId="{8C2250B7-99EC-4689-953C-7C58A781FFF7}" srcOrd="1" destOrd="0" presId="urn:microsoft.com/office/officeart/2005/8/layout/vList4#1"/>
    <dgm:cxn modelId="{4677FD48-B7F8-44EA-B9F9-D960E64D11BA}" type="presOf" srcId="{855FB5B2-7179-406B-894F-81524C87326E}" destId="{7A2B77C2-E287-4BBB-ADCA-F4F286B3301A}" srcOrd="0" destOrd="0" presId="urn:microsoft.com/office/officeart/2005/8/layout/vList4#1"/>
    <dgm:cxn modelId="{F3EA8470-97BF-4B6F-A569-C477232FCE07}" srcId="{8BF2EEBC-9359-4ADE-AD80-0AD4B1C0DC09}" destId="{C0CC3A48-7DF6-4F76-A2A1-D763EC4BC0E5}" srcOrd="1" destOrd="0" parTransId="{5E87A366-F5ED-4A80-BEBD-779D6C7CF5E6}" sibTransId="{EF08759C-AD11-4878-9B96-EFD5D62523BB}"/>
    <dgm:cxn modelId="{626B04C3-25FB-479A-B3A9-1E688F36EB5D}" type="presOf" srcId="{8BF2EEBC-9359-4ADE-AD80-0AD4B1C0DC09}" destId="{D7D72BC2-B602-43D5-B16A-8C2B4BFB7986}" srcOrd="0" destOrd="0" presId="urn:microsoft.com/office/officeart/2005/8/layout/vList4#1"/>
    <dgm:cxn modelId="{602211F7-DB24-4F59-9E45-A666FC86ED6F}" type="presOf" srcId="{E93D0B04-0729-49F4-A5FF-49B8F561EEA9}" destId="{25B344AD-E04F-416F-AAEC-CD2B305D4335}" srcOrd="1" destOrd="0" presId="urn:microsoft.com/office/officeart/2005/8/layout/vList4#1"/>
    <dgm:cxn modelId="{03057593-5611-4E88-A7B0-4380338BCC2F}" type="presParOf" srcId="{D7D72BC2-B602-43D5-B16A-8C2B4BFB7986}" destId="{E22AAC0F-C8D3-446A-B376-5BF0C0075235}" srcOrd="0" destOrd="0" presId="urn:microsoft.com/office/officeart/2005/8/layout/vList4#1"/>
    <dgm:cxn modelId="{267CFC8B-C62E-447C-A03D-4C65519D19EA}" type="presParOf" srcId="{E22AAC0F-C8D3-446A-B376-5BF0C0075235}" destId="{392C52DA-538C-423E-9936-254794ACB8BF}" srcOrd="0" destOrd="0" presId="urn:microsoft.com/office/officeart/2005/8/layout/vList4#1"/>
    <dgm:cxn modelId="{836B6571-5735-4764-A5C3-030A5EDD1690}" type="presParOf" srcId="{E22AAC0F-C8D3-446A-B376-5BF0C0075235}" destId="{E0B4D7E4-1B78-47E0-A073-742CBA9709A0}" srcOrd="1" destOrd="0" presId="urn:microsoft.com/office/officeart/2005/8/layout/vList4#1"/>
    <dgm:cxn modelId="{29A1720F-2B1E-4211-ADE5-BD3BA97B8B80}" type="presParOf" srcId="{E22AAC0F-C8D3-446A-B376-5BF0C0075235}" destId="{25B344AD-E04F-416F-AAEC-CD2B305D4335}" srcOrd="2" destOrd="0" presId="urn:microsoft.com/office/officeart/2005/8/layout/vList4#1"/>
    <dgm:cxn modelId="{BFD2E745-EFCA-4DBD-8EBE-5F21C150A0F9}" type="presParOf" srcId="{D7D72BC2-B602-43D5-B16A-8C2B4BFB7986}" destId="{1BD85152-7AED-4374-911D-890AA484196E}" srcOrd="1" destOrd="0" presId="urn:microsoft.com/office/officeart/2005/8/layout/vList4#1"/>
    <dgm:cxn modelId="{B7075722-A44A-4D06-827E-6FD0F850C1B5}" type="presParOf" srcId="{D7D72BC2-B602-43D5-B16A-8C2B4BFB7986}" destId="{3585E3D1-2062-4A85-8425-14AD68648627}" srcOrd="2" destOrd="0" presId="urn:microsoft.com/office/officeart/2005/8/layout/vList4#1"/>
    <dgm:cxn modelId="{24A12941-F274-40CE-9555-8180F8453094}" type="presParOf" srcId="{3585E3D1-2062-4A85-8425-14AD68648627}" destId="{EF3810C7-E03E-4FF1-941A-3262D82521C9}" srcOrd="0" destOrd="0" presId="urn:microsoft.com/office/officeart/2005/8/layout/vList4#1"/>
    <dgm:cxn modelId="{8AB5EB5B-8D46-42D5-A4F5-958FEC70A983}" type="presParOf" srcId="{3585E3D1-2062-4A85-8425-14AD68648627}" destId="{A63BF53C-6CC8-4F6A-9FAA-3C140AD62AAF}" srcOrd="1" destOrd="0" presId="urn:microsoft.com/office/officeart/2005/8/layout/vList4#1"/>
    <dgm:cxn modelId="{4429AD94-1100-4C6F-B9CF-6E87296AAD91}" type="presParOf" srcId="{3585E3D1-2062-4A85-8425-14AD68648627}" destId="{30CBC452-1EE8-416D-B07D-D4C857E64027}" srcOrd="2" destOrd="0" presId="urn:microsoft.com/office/officeart/2005/8/layout/vList4#1"/>
    <dgm:cxn modelId="{A87E59AC-A05D-4335-B099-00FF1EB9BDB5}" type="presParOf" srcId="{D7D72BC2-B602-43D5-B16A-8C2B4BFB7986}" destId="{1B8EA7CB-DBB4-4DB2-AB15-C9FE8F9171F7}" srcOrd="3" destOrd="0" presId="urn:microsoft.com/office/officeart/2005/8/layout/vList4#1"/>
    <dgm:cxn modelId="{638748C6-8E44-441F-910F-2F982222CD91}" type="presParOf" srcId="{D7D72BC2-B602-43D5-B16A-8C2B4BFB7986}" destId="{6BC851FE-CF77-40FC-B1B2-BF1F78FDA9B4}" srcOrd="4" destOrd="0" presId="urn:microsoft.com/office/officeart/2005/8/layout/vList4#1"/>
    <dgm:cxn modelId="{D406F414-9F41-4045-9CC4-B2A7B23D1193}" type="presParOf" srcId="{6BC851FE-CF77-40FC-B1B2-BF1F78FDA9B4}" destId="{7A2B77C2-E287-4BBB-ADCA-F4F286B3301A}" srcOrd="0" destOrd="0" presId="urn:microsoft.com/office/officeart/2005/8/layout/vList4#1"/>
    <dgm:cxn modelId="{63AE3C01-734D-4A55-92FD-6CACDA73092A}" type="presParOf" srcId="{6BC851FE-CF77-40FC-B1B2-BF1F78FDA9B4}" destId="{05C42984-9D5F-4185-AC7F-9B6613DACA60}" srcOrd="1" destOrd="0" presId="urn:microsoft.com/office/officeart/2005/8/layout/vList4#1"/>
    <dgm:cxn modelId="{75D3357E-A2B8-4DB4-9C04-F7080F5501E0}" type="presParOf" srcId="{6BC851FE-CF77-40FC-B1B2-BF1F78FDA9B4}" destId="{8C2250B7-99EC-4689-953C-7C58A781FFF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41BC19E7-5C57-4FC0-93C7-EF9D652E2AA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1800497C-9961-4404-8A9A-CFAC11962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77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DD7D0B-E8C7-41BD-8416-052875F2AE2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7237992" cy="2017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Ўзбекистонда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аҳолини </a:t>
            </a:r>
            <a:b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рўйхатга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олиш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214446" cy="73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91680" y="301878"/>
            <a:ext cx="5616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ЎЗБЕКИСТОН РЕСПУБЛИКАСИ 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ДАВЛАТ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СТАТИСТИКА </a:t>
            </a:r>
            <a:r>
              <a:rPr lang="uz-Cyrl-UZ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ҚЎ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МИТАСИ </a:t>
            </a:r>
            <a:endParaRPr lang="ru-RU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Рисунок 7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9176" y="0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3" descr="D:\MainDoc\Desktop\карта демография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43608" y="2852936"/>
            <a:ext cx="77048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2289"/>
            <a:ext cx="1143008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7770" y="71439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71414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Саволномадаги </a:t>
            </a:r>
            <a:br>
              <a:rPr lang="uz-Cyrl-U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саволлар йўналишлари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1500175"/>
            <a:ext cx="2357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туғилган йили;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жинси;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ёши;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миллати;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фуқаролиги;</a:t>
            </a: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071546"/>
            <a:ext cx="5786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Демографик  ва ижтимоий тафсифлар: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4744" y="1554810"/>
            <a:ext cx="3244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оилавий аҳволи;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маълумот даражаси;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бандлик даражаси;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бошқалар.</a:t>
            </a:r>
          </a:p>
          <a:p>
            <a:pPr algn="just">
              <a:buFontTx/>
              <a:buChar char="-"/>
            </a:pPr>
            <a:endParaRPr lang="uz-Cyrl-UZ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uz-Cyrl-UZ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671832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Миграцион фаоллик: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786" y="4111189"/>
            <a:ext cx="3357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кўчиб келган фуқаронинг доимий яшаш жойи;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кўчиб келган вақти;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кўчиб келиш сабаби;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миллати;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бошқалар;</a:t>
            </a: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3671832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Уй жой фонди: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9190" y="4071942"/>
            <a:ext cx="3357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турар жой тури;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уйнинг қурилган вақти;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электр энергия, газ, канализация ва бошқалар мавжудлиги.</a:t>
            </a:r>
          </a:p>
          <a:p>
            <a:pPr algn="just"/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89"/>
            <a:ext cx="1214446" cy="7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3613" y="57875"/>
            <a:ext cx="1910387" cy="101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643042" y="285728"/>
            <a:ext cx="5715040" cy="64294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ctr">
            <a:normAutofit/>
          </a:bodyPr>
          <a:lstStyle/>
          <a:p>
            <a:pPr algn="ctr"/>
            <a:r>
              <a:rPr lang="ru-RU" altLang="ko-KR" sz="26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Аҳоли сонининг</a:t>
            </a:r>
            <a:r>
              <a:rPr lang="ru-RU" altLang="ko-KR" sz="26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6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жорий</a:t>
            </a:r>
            <a:r>
              <a:rPr lang="ru-RU" altLang="ko-KR" sz="26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6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ҳисоби</a:t>
            </a:r>
            <a:r>
              <a:rPr lang="ru-RU" altLang="ko-KR" sz="26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ko-KR" altLang="en-US" sz="26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16200000">
            <a:off x="3527884" y="3248981"/>
            <a:ext cx="2232248" cy="1152128"/>
          </a:xfrm>
          <a:prstGeom prst="stripedRightArrow">
            <a:avLst/>
          </a:prstGeom>
          <a:solidFill>
            <a:srgbClr val="EFF8E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724128" y="2564904"/>
            <a:ext cx="3240360" cy="2664296"/>
          </a:xfrm>
          <a:prstGeom prst="downArrowCallout">
            <a:avLst>
              <a:gd name="adj1" fmla="val 17305"/>
              <a:gd name="adj2" fmla="val 25000"/>
              <a:gd name="adj3" fmla="val 25000"/>
              <a:gd name="adj4" fmla="val 64977"/>
            </a:avLst>
          </a:prstGeom>
          <a:solidFill>
            <a:srgbClr val="EFF8E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0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Туман (шаҳар) </a:t>
            </a:r>
            <a:br>
              <a:rPr lang="uz-Cyrl-UZ" sz="20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20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ИИБ</a:t>
            </a:r>
            <a:br>
              <a:rPr lang="uz-Cyrl-UZ" sz="20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20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z-Cyrl-UZ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Фуқароларнинг келиш ва кетиши тўғрисидаги статистик ҳисобга олиш талонлари)</a:t>
            </a:r>
            <a:endParaRPr lang="ru-RU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323528" y="2564904"/>
            <a:ext cx="3168352" cy="2664296"/>
          </a:xfrm>
          <a:prstGeom prst="downArrowCallout">
            <a:avLst>
              <a:gd name="adj1" fmla="val 17258"/>
              <a:gd name="adj2" fmla="val 25000"/>
              <a:gd name="adj3" fmla="val 25000"/>
              <a:gd name="adj4" fmla="val 64977"/>
            </a:avLst>
          </a:prstGeom>
          <a:solidFill>
            <a:srgbClr val="EFF8EC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uz-Cyrl-UZ" sz="2000" b="1" dirty="0" smtClean="0">
              <a:solidFill>
                <a:srgbClr val="003192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z-Cyrl-UZ" sz="20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ФҲДЁ</a:t>
            </a:r>
          </a:p>
          <a:p>
            <a:pPr algn="ctr"/>
            <a:r>
              <a:rPr lang="uz-Cyrl-UZ" sz="20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ОРГАНЛАРИ </a:t>
            </a:r>
            <a:br>
              <a:rPr lang="uz-Cyrl-UZ" sz="20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14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z-Cyrl-UZ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Туғилиш, ўлим,</a:t>
            </a:r>
            <a:br>
              <a:rPr lang="uz-Cyrl-UZ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тузилган никоҳлар </a:t>
            </a:r>
            <a:br>
              <a:rPr lang="uz-Cyrl-UZ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ва никоҳдан ажралишлар тўғрисида фуқаролик ҳолати далолатномалари)</a:t>
            </a:r>
            <a:endParaRPr lang="ru-RU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uz-Cyrl-UZ" sz="2000" b="1" dirty="0" smtClean="0">
              <a:solidFill>
                <a:srgbClr val="0031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683568" y="5373216"/>
            <a:ext cx="7920880" cy="864096"/>
          </a:xfrm>
          <a:prstGeom prst="flowChartAlternateProcess">
            <a:avLst/>
          </a:prstGeom>
          <a:solidFill>
            <a:srgbClr val="EFF8E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z-Cyrl-UZ" sz="22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Ҳудудий статистика бошқармалари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2267744" y="1281870"/>
            <a:ext cx="4824536" cy="1211026"/>
          </a:xfrm>
          <a:prstGeom prst="flowChartTerminator">
            <a:avLst/>
          </a:prstGeom>
          <a:solidFill>
            <a:srgbClr val="EFF8E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7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ЎЗБЕКИСТОН РЕСПУБЛИКАСИ</a:t>
            </a:r>
            <a:r>
              <a:rPr lang="en-US" sz="17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7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17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ДАВЛАТ </a:t>
            </a:r>
            <a:r>
              <a:rPr lang="ru-RU" sz="1700" b="1" dirty="0" smtClean="0">
                <a:solidFill>
                  <a:srgbClr val="003192"/>
                </a:solidFill>
                <a:latin typeface="Arial" pitchFamily="34" charset="0"/>
                <a:cs typeface="Arial" pitchFamily="34" charset="0"/>
              </a:rPr>
              <a:t>СТАТИСТИКА ҚЎМИТАСИ</a:t>
            </a:r>
            <a:endParaRPr lang="uz-Cyrl-UZ" sz="1700" b="1" dirty="0" smtClean="0">
              <a:solidFill>
                <a:srgbClr val="00319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06" y="214291"/>
            <a:ext cx="1260584" cy="72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3613" y="57875"/>
            <a:ext cx="1910387" cy="101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3648" y="214290"/>
            <a:ext cx="6000792" cy="571504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КУТИЛАЁТГАН НАТИЖАЛАР</a:t>
            </a:r>
            <a:endParaRPr lang="ru-RU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071546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uz-Cyrl-UZ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Ҳар бир маъмурий-ҳудудий </a:t>
            </a: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бирликлар </a:t>
            </a:r>
            <a:r>
              <a:rPr lang="uz-Cyrl-UZ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кесимида</a:t>
            </a: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яъни, вилоят, туман, шаҳар, шаҳарча ва қишлоқлардаги аниқ </a:t>
            </a:r>
            <a:r>
              <a:rPr lang="uz-Cyrl-UZ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аҳоли сони</a:t>
            </a: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Республикани иқтисодий-ижтимоий ривожлантиришда соҳалар бўйича </a:t>
            </a:r>
            <a:r>
              <a:rPr lang="uz-Cyrl-UZ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манзилли дастурларнинг </a:t>
            </a: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тайёрланиши: </a:t>
            </a:r>
          </a:p>
          <a:p>
            <a:pPr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ижтимоий ҳимоя бўйича;</a:t>
            </a:r>
          </a:p>
          <a:p>
            <a:pPr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соғлиқни сақлаш бўйича;</a:t>
            </a:r>
          </a:p>
          <a:p>
            <a:pPr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инвестиция бўйича;</a:t>
            </a:r>
          </a:p>
          <a:p>
            <a:pPr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маданият бўйича;</a:t>
            </a:r>
          </a:p>
          <a:p>
            <a:pPr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туризм бўйича</a:t>
            </a:r>
          </a:p>
          <a:p>
            <a:pPr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мактабгача таълим ва мактаблар қуриш бўйича;</a:t>
            </a:r>
          </a:p>
          <a:p>
            <a:pPr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йўл қурилиши ва инфратузилма бўйича;</a:t>
            </a:r>
          </a:p>
          <a:p>
            <a:pPr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бошқа соҳалар бўйича.</a:t>
            </a:r>
          </a:p>
          <a:p>
            <a:pPr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Жон бошига </a:t>
            </a:r>
            <a:r>
              <a:rPr lang="uz-Cyrl-UZ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ялпи ҳудудий ва ялпи ички махсулот </a:t>
            </a: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ҳамда бошқа ижтимоий-иқтисодий кўрсаткичларни шакллантишиш учун.</a:t>
            </a:r>
          </a:p>
          <a:p>
            <a:pPr lvl="0"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uz-Cyrl-UZ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Илмий </a:t>
            </a: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изланишларда фойдаланиш.   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06" y="214291"/>
            <a:ext cx="1260584" cy="72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3613" y="57875"/>
            <a:ext cx="1910387" cy="101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3648" y="214290"/>
            <a:ext cx="6000792" cy="571504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КУТИЛАЁТГАН НАТИЖАЛАР</a:t>
            </a:r>
            <a:endParaRPr lang="ru-RU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928671"/>
            <a:ext cx="792088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uz-Cyrl-UZ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Миллий барқарор ривожланиш </a:t>
            </a: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мақсадлари бўйича индикаторларнинг шаклланиши.</a:t>
            </a:r>
          </a:p>
          <a:p>
            <a:pPr lvl="0"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Халқаро </a:t>
            </a:r>
            <a:r>
              <a:rPr lang="uz-Cyrl-UZ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рейтингларда </a:t>
            </a: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Узбекистоннинг ўрнини ошириш.</a:t>
            </a:r>
          </a:p>
          <a:p>
            <a:pPr lvl="0" algn="just">
              <a:spcBef>
                <a:spcPts val="600"/>
              </a:spcBef>
            </a:pP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Барча даражадаги демографик ҳолатлар яъни, аҳолининг ёши, жинси, миллати, </a:t>
            </a:r>
            <a:r>
              <a:rPr lang="uz-Cyrl-UZ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кам сонли аҳолиси бор миллатлар</a:t>
            </a: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Cyrl-UZ" sz="1900" spc="-15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маълумот даражаси, никоҳ ҳолати, бандлиги ва бошқа тавсифлари.</a:t>
            </a:r>
          </a:p>
          <a:p>
            <a:pPr lvl="0" algn="just">
              <a:spcBef>
                <a:spcPts val="600"/>
              </a:spcBef>
            </a:pPr>
            <a:r>
              <a:rPr lang="uz-Cyrl-UZ" sz="1900" spc="-15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8. Ҳозирги </a:t>
            </a:r>
            <a:r>
              <a:rPr lang="uz-Cyrl-UZ" sz="1900" spc="-15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демографияни </a:t>
            </a:r>
            <a:r>
              <a:rPr lang="uz-Cyrl-UZ" sz="1900" spc="-15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аниқ ҳисоби </a:t>
            </a:r>
            <a:r>
              <a:rPr lang="uz-Cyrl-UZ" sz="1900" spc="-15" dirty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ва </a:t>
            </a:r>
            <a:r>
              <a:rPr lang="uz-Cyrl-UZ" sz="1900" spc="-15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келажакдаги прогнози.</a:t>
            </a:r>
          </a:p>
          <a:p>
            <a:pPr lvl="0" algn="just">
              <a:spcBef>
                <a:spcPts val="600"/>
              </a:spcBef>
            </a:pPr>
            <a:r>
              <a:rPr lang="uz-Cyrl-UZ" sz="1900" spc="-15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9. Республика, вилоят ва туман даражасидаги </a:t>
            </a:r>
            <a:r>
              <a:rPr lang="uz-Cyrl-UZ" sz="1900" spc="-15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бюджетларни </a:t>
            </a:r>
            <a:r>
              <a:rPr lang="uz-Cyrl-UZ" sz="1900" spc="-15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аниқ шакллантириш.</a:t>
            </a:r>
          </a:p>
          <a:p>
            <a:pPr lvl="0" algn="just">
              <a:spcBef>
                <a:spcPts val="600"/>
              </a:spcBef>
            </a:pPr>
            <a:r>
              <a:rPr lang="uz-Cyrl-UZ" sz="1900" spc="-15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10. Туман, шаҳар, вилоят ва республикада </a:t>
            </a:r>
            <a:r>
              <a:rPr lang="uz-Cyrl-UZ" sz="1900" spc="-15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уй-жойга бўлган эхтёжни </a:t>
            </a:r>
            <a:r>
              <a:rPr lang="uz-Cyrl-UZ" sz="1900" spc="-15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аниқлаш.</a:t>
            </a:r>
          </a:p>
          <a:p>
            <a:pPr lvl="0" algn="just">
              <a:spcBef>
                <a:spcPts val="600"/>
              </a:spcBef>
            </a:pPr>
            <a:r>
              <a:rPr lang="uz-Cyrl-UZ" sz="1900" spc="-15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11. </a:t>
            </a:r>
            <a:r>
              <a:rPr lang="uz-Cyrl-UZ" sz="1900" spc="-15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Хорижий инвесторларни </a:t>
            </a:r>
            <a:r>
              <a:rPr lang="uz-Cyrl-UZ" sz="1900" spc="-15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жалб қилиш учун.</a:t>
            </a:r>
          </a:p>
          <a:p>
            <a:pPr lvl="0" algn="just">
              <a:spcBef>
                <a:spcPts val="600"/>
              </a:spcBef>
            </a:pPr>
            <a:r>
              <a:rPr lang="uz-Cyrl-UZ" sz="1900" spc="-15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12. </a:t>
            </a:r>
            <a:r>
              <a:rPr lang="uz-Cyrl-UZ" sz="1900" spc="-1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Узоқ ва чегарадош </a:t>
            </a:r>
            <a:r>
              <a:rPr lang="uz-Cyrl-UZ" sz="1900" spc="-15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ҳамда чегарадан ташқари ҳудудлар  аҳоли маълумотларини аниқ ҳисобини шаклланиши.</a:t>
            </a:r>
          </a:p>
          <a:p>
            <a:pPr lvl="0" algn="just">
              <a:spcBef>
                <a:spcPts val="600"/>
              </a:spcBef>
            </a:pPr>
            <a:r>
              <a:rPr lang="uz-Cyrl-UZ" sz="1900" spc="-15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13. Бошқалар учун хизмат қилади.</a:t>
            </a:r>
            <a:r>
              <a:rPr lang="uz-Cyrl-UZ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2289"/>
            <a:ext cx="1143008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7770" y="71439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-24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Ҳудудий комиссиялар ва статистика органлари томонидан амалга </a:t>
            </a:r>
            <a:br>
              <a:rPr lang="uz-Cyrl-U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ошириладиган ишлар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142984"/>
            <a:ext cx="79208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Аҳолини рўйхатга олишни оммага етказиш учун барча йўналишлар бўйича </a:t>
            </a:r>
            <a:r>
              <a:rPr lang="uz-Cyrl-U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тарғибот-ташвиқот</a:t>
            </a: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ишлари амалга ошириш. Жумладан: </a:t>
            </a:r>
          </a:p>
          <a:p>
            <a:pPr algn="just">
              <a:spcBef>
                <a:spcPts val="600"/>
              </a:spcBef>
            </a:pP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телевидения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кўрсатувларида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иштирок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этиш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видеороликлар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тайёрлаш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радио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эшиттиришлар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ташкил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этиш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г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азеталарда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мақолалар чоп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этиш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ҳокимлик, ҳудудий статистика бошқармалари расмий сайтига ва ижтимоий тармоқларга мақолалар ва роликлар жойлаштириш;</a:t>
            </a:r>
          </a:p>
          <a:p>
            <a:pPr algn="just">
              <a:spcBef>
                <a:spcPts val="600"/>
              </a:spcBef>
            </a:pP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ж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урналларда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мақолалар чоп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этиш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т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аълим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муассасаларида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давра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суҳбатлари ташкил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этиш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z-Cyrl-U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м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аҳаллаларида учрашувлар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ташкил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этиш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Ҳудудларда ташкил этиладиган рўйхатга олиш участкалари учун белгиланган талабларга жавоб берадиган (ёнғин, қўриқлаш, ишлаш учун шароит ва б.) </a:t>
            </a:r>
            <a:r>
              <a:rPr lang="uz-Cyrl-U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бинолар белгилаш</a:t>
            </a: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А</a:t>
            </a: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малга оширилган ишлар тўғрисида </a:t>
            </a:r>
            <a:r>
              <a:rPr lang="uz-Cyrl-U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ҳар ойда </a:t>
            </a:r>
            <a:r>
              <a:rPr lang="uz-Cyrl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туман(шаҳар) комиссиялари вилоят комиссиясига улар эса республика комиссиясига маълумот тақдим этиб борадилар.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377112"/>
            <a:ext cx="5786478" cy="891648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 anchorCtr="0">
            <a:noAutofit/>
          </a:bodyPr>
          <a:lstStyle/>
          <a:p>
            <a:pPr algn="ctr"/>
            <a:r>
              <a:rPr lang="uz-Cyrl-U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Ҳудудий комиссиялар, туман ва шаҳар ҳокимликлари, туман ер ресурслари ва кадастр бўлимлари </a:t>
            </a:r>
            <a:br>
              <a:rPr lang="uz-Cyrl-U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 фуқароларнинг ўзини ўзи бошқариш </a:t>
            </a:r>
            <a:br>
              <a:rPr lang="uz-Cyrl-U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органлари </a:t>
            </a:r>
            <a:r>
              <a:rPr lang="uz-Cyrl-U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вазифалари</a:t>
            </a:r>
            <a:endParaRPr lang="ko-KR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3777"/>
            <a:ext cx="1143008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7770" y="71439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899592" y="2204864"/>
            <a:ext cx="74888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90488" algn="just">
              <a:spcBef>
                <a:spcPts val="1200"/>
              </a:spcBef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қоғоз ва электрон шаклда </a:t>
            </a:r>
            <a:r>
              <a:rPr lang="uz-Cyrl-U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схематик режалар </a:t>
            </a: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 </a:t>
            </a:r>
            <a:r>
              <a:rPr lang="uz-Cyrl-U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хариталарни</a:t>
            </a: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мавжудлигини хатловдан ўтказиш;</a:t>
            </a:r>
          </a:p>
          <a:p>
            <a:pPr marL="358775" indent="-358775" algn="just">
              <a:spcBef>
                <a:spcPts val="1200"/>
              </a:spcBef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z-Cyrl-U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кўчалар номларини </a:t>
            </a: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белгилаш ишларини якунига етказиш;</a:t>
            </a:r>
          </a:p>
          <a:p>
            <a:pPr marL="179388" indent="-179388" algn="just">
              <a:spcBef>
                <a:spcPts val="1200"/>
              </a:spcBef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uz-Cyrl-U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уй ва хонадонларни </a:t>
            </a: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тўлиқ рақамлаш;</a:t>
            </a:r>
          </a:p>
          <a:p>
            <a:pPr marL="179388" indent="-179388" algn="just">
              <a:spcBef>
                <a:spcPts val="1200"/>
              </a:spcBef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шаҳарлар, шаҳарчалар ва қишлоқ аҳоли пунктларининг </a:t>
            </a:r>
            <a:r>
              <a:rPr lang="uz-Cyrl-U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ҳудудий чегараларига </a:t>
            </a: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аниқлик киритиш (хариталарини тузиш);</a:t>
            </a:r>
          </a:p>
          <a:p>
            <a:pPr marL="179388" indent="-179388" algn="just">
              <a:spcBef>
                <a:spcPts val="1200"/>
              </a:spcBef>
            </a:pPr>
            <a:r>
              <a:rPr lang="uz-Cyrl-U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- бориш </a:t>
            </a:r>
            <a:r>
              <a:rPr lang="uz-Cyrl-U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қийин </a:t>
            </a:r>
            <a:r>
              <a:rPr lang="uz-Cyrl-U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бўлган аҳоли пунктлари ва тоғли ҳудудлар рўйхатини шакллантириш.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 algn="just">
              <a:spcBef>
                <a:spcPts val="1200"/>
              </a:spcBef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uz-Cyrl-U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аҳоли сонини </a:t>
            </a: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кўрсатган ҳолда аҳоли пунктлари кесимида рўйхатини шакллантириш.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763524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Маъмурий-ҳудудий бирликлар бўйича:</a:t>
            </a:r>
            <a:endParaRPr lang="ru-RU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192688" cy="891648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 anchorCtr="0">
            <a:noAutofit/>
          </a:bodyPr>
          <a:lstStyle/>
          <a:p>
            <a:pPr algn="ctr"/>
            <a:r>
              <a:rPr lang="uz-Cyrl-UZ" sz="17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Бухоро вилоятинин </a:t>
            </a:r>
            <a:r>
              <a:rPr lang="uz-Cyrl-UZ" sz="1700" b="1" u="sng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Ғиждувон туманида</a:t>
            </a:r>
            <a:r>
              <a:rPr lang="uz-Cyrl-UZ" sz="17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аҳолини рўйхатга олиш тадбирига тайёргарлик кўриш юзасидан босқичма- босқич олиб бориладиган ишлар тўғрисида маълумот</a:t>
            </a:r>
            <a:endParaRPr lang="ko-KR" altLang="en-US" sz="17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936104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71439"/>
            <a:ext cx="1548266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 rot="19579821">
            <a:off x="1789853" y="3389582"/>
            <a:ext cx="56202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НАМУНА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3178744"/>
              </p:ext>
            </p:extLst>
          </p:nvPr>
        </p:nvGraphicFramePr>
        <p:xfrm>
          <a:off x="323528" y="1124744"/>
          <a:ext cx="8656288" cy="5288271"/>
        </p:xfrm>
        <a:graphic>
          <a:graphicData uri="http://schemas.openxmlformats.org/drawingml/2006/table">
            <a:tbl>
              <a:tblPr/>
              <a:tblGrid>
                <a:gridCol w="390820"/>
                <a:gridCol w="357190"/>
                <a:gridCol w="1071570"/>
                <a:gridCol w="117764"/>
                <a:gridCol w="453740"/>
                <a:gridCol w="117764"/>
                <a:gridCol w="433300"/>
                <a:gridCol w="372367"/>
                <a:gridCol w="496489"/>
                <a:gridCol w="577733"/>
                <a:gridCol w="372367"/>
                <a:gridCol w="577733"/>
                <a:gridCol w="534854"/>
                <a:gridCol w="442327"/>
                <a:gridCol w="442327"/>
                <a:gridCol w="1325601"/>
                <a:gridCol w="572342"/>
              </a:tblGrid>
              <a:tr h="115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йил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 сентябрь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ҳолатига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341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8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Т/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МФЙ Т/р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Маъмурий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ҳудудий бирликлар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номи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Маҳалла, қишлоқ, овул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кўчаларда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ном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белгиларининг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ўрнатилганлиги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Кўчалар сони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Хонадонлар сони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Аҳоли пункти чегараларининг (хариталар) мавжудлиги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Бориш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қийин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бўлган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ҳудудлар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тоифасига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мансублиги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тоғли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ҳудуд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чегарадан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ташқари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ҳудуд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умумий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аҳоли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пунктлардан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ажралиб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қолган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ва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марказдан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жуда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узоқда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бошқалар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Изоҳ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*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мавжуд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(сони)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мавжуд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эмас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(сони)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шу жумладан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шу жумладан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мавжуд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(сони)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мавжуд эмас (сони)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номланган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номлан-маган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рақамланган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рақамлан-маган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Ғиждувон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тумани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та хонадон бориш қийин бўлган ҳудудда жойлашган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Ғиждувон шаҳри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А.Навоий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м.ф.й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Форобий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м.ф.й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Тарновбоши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м.ф.й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...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Назархон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м.ф.й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та хонадон бориш қийин бўлган ҳудудда жойлашган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05.06. 2015 йилдан "Ғаллаорол" қ.а.п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Олмазор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қ.а.п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та хонадон тоғли ҳудудда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Кўктерак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қ.а.п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та хонадон чегара ҳудудда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...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1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236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51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Туман (шаҳар) ҳокими, туман ишчи комиссия раиси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51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Имзо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Ф.И.О.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40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Туман (шаҳар) статистика бўлими бошлиғи, туман ишчи комиссия раиси ўринбосари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51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Имзо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Ф.И.О.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68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Туман (шаҳар) маҳалла жамғармаси раиси, туман ишчи комиссия аъзоси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51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Имзо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Ф.И.О.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51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Туман (шаҳар) ер ресурслари ва давлат кадастри бўлимии бошлиғи,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542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туман ишчи комиссия аъзоси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51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Имзо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Ф.И.О.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385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*) 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Агар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рўйхатда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келтирилган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маъмурий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ҳудудий бирликлар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номланиши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ўзгарган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бўлса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янги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номи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"Изоҳ" устунида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кўрсатилиши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шарт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643570" y="857232"/>
            <a:ext cx="3192941" cy="62052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НАМУНА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192688" cy="891648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 anchorCtr="0">
            <a:noAutofit/>
          </a:bodyPr>
          <a:lstStyle/>
          <a:p>
            <a:pPr algn="ctr"/>
            <a:r>
              <a:rPr lang="uz-Cyrl-UZ" sz="17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Бухоро вилоятинин </a:t>
            </a:r>
            <a:r>
              <a:rPr lang="uz-Cyrl-UZ" sz="1700" b="1" u="sng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Ғиждувон туманида</a:t>
            </a:r>
            <a:r>
              <a:rPr lang="uz-Cyrl-UZ" sz="17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аҳолини рўйхатга олиш тадбирига тайёргарлик кўриш юзасидан босқичма- босқич олиб бориладиган ишлар тўғрисида маълумот</a:t>
            </a:r>
            <a:endParaRPr lang="ko-KR" altLang="en-US" sz="17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936104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71439"/>
            <a:ext cx="1548266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3" y="1285857"/>
          <a:ext cx="8143930" cy="5214980"/>
        </p:xfrm>
        <a:graphic>
          <a:graphicData uri="http://schemas.openxmlformats.org/drawingml/2006/table">
            <a:tbl>
              <a:tblPr/>
              <a:tblGrid>
                <a:gridCol w="417503"/>
                <a:gridCol w="1878766"/>
                <a:gridCol w="1119433"/>
                <a:gridCol w="1127260"/>
                <a:gridCol w="900242"/>
                <a:gridCol w="900242"/>
                <a:gridCol w="900242"/>
                <a:gridCol w="900242"/>
              </a:tblGrid>
              <a:tr h="125930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Т/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Аҳоли пункти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номи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(шаҳар, шаҳарча, қишлоқ аҳоли пункти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МФЙ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(ёки ҚФЙ)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Кўча номи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Уй рақами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Хонадон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рақами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Уй хўжалиги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сони</a:t>
                      </a:r>
                      <a:r>
                        <a:rPr lang="ru-RU" sz="800" b="1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*)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, бирлик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Уй ва хонадонда яшовчи шахслар сони, киши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30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Ғиждувон шаҳри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Гулистон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м.ф.й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Эшонобод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кўчаси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Эшонобод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кўчаси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Боғишамол м.ф.й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Обод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кўчаси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Обод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кўчаси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Назархон қ.а.п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Арпопоя м.ф.й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Нигора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кўчаси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Нигора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кўчаси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...........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...........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Бўстон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м.ф.й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Олмазор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кўчаси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Олмазор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кўчаси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30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898"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ru-RU" sz="800" b="0" i="1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*)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Уй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хўжалиги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–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маълум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бир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турар-жой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манзилида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бирга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яшовчи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даромадларини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тўлиқ ёки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қисман бирлаштирган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ҳолда умумий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рўзғор юритувчи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кишилар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гуруҳи.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b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Бунда,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уй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хўжалиги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аъзолари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ўртасида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қариндошлик алоқалари бўлиши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шарт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эмас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1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Туман (шаҳар) ҳокими, туман ишчи комиссия раиси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Имзо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Имзо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88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Туман (шаҳар) статистика бўлими бошлиғи,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туман ишчи комиссия раиси ўринбосари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5586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5586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Имзо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Ф.И.О.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Туман (шаҳар) маҳалла жамғармаси раиси, туман ишчи комиссия аъзоси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5586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Имзо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Ф.И.О.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149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Туман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шаҳар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 ер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ресурслари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давлат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кадастри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бўлимии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бошлиғи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туман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ишчи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комиссия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аъзоси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5586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3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Имзо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Ф.И.О.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5008" y="928670"/>
            <a:ext cx="3192941" cy="62052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НАМУНА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192688" cy="648072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 anchorCtr="0">
            <a:noAutofit/>
          </a:bodyPr>
          <a:lstStyle/>
          <a:p>
            <a:pPr algn="ctr"/>
            <a:r>
              <a:rPr lang="uz-Cyrl-UZ" sz="17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Бухоро вилояти Ғиждувон </a:t>
            </a:r>
            <a:br>
              <a:rPr lang="uz-Cyrl-UZ" sz="17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17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тумани аҳолисининг рўйхати</a:t>
            </a:r>
            <a:endParaRPr lang="ko-KR" altLang="en-US" sz="17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936104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71439"/>
            <a:ext cx="1548266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2" y="1214422"/>
          <a:ext cx="8286811" cy="5143535"/>
        </p:xfrm>
        <a:graphic>
          <a:graphicData uri="http://schemas.openxmlformats.org/drawingml/2006/table">
            <a:tbl>
              <a:tblPr/>
              <a:tblGrid>
                <a:gridCol w="428632"/>
                <a:gridCol w="357190"/>
                <a:gridCol w="933559"/>
                <a:gridCol w="995267"/>
                <a:gridCol w="256199"/>
                <a:gridCol w="1243999"/>
                <a:gridCol w="84992"/>
                <a:gridCol w="1328991"/>
                <a:gridCol w="1328991"/>
                <a:gridCol w="1328991"/>
              </a:tblGrid>
              <a:tr h="1469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йил 1 сентябрь ҳолатига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8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Т/р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МФЙ Т/р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Маъмурий ҳудудий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бирликлар номи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Схематик режа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Харита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мавжуд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мавжуд эмас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мавжуд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мавжуд эмас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Ромитан тумани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Ромитан шаҳри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А.Навоий м.ф.й.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Форобий м.ф.й.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Тарновбоши м.ф.й.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...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Назархон қ.а.п.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Олмазор м.ф.й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Кўктерак м.ф.й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...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22945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22945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9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Туман (шаҳар) ҳокими, туман ишчи комиссия раиси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84417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84417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Имзо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Ф.И.О.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84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Туман (шаҳар) статистика бўлими бошлиғи,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туман ишчи комиссия раиси ўринбосари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84417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9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84417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Имзо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Ф.И.О.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1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Туман (шаҳар) ер ресурслари ва давлат кадастри бўлимии бошлиғи, туман ишчи комиссия аъзоси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84417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9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Имзо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Ф.И.О.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929322" y="857232"/>
            <a:ext cx="2447925" cy="485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НАМУНА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188640"/>
            <a:ext cx="6552728" cy="53160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МАВЖУД</a:t>
            </a:r>
            <a:r>
              <a:rPr kumimoji="0" lang="uz-Cyrl-UZ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uz-Cyrl-U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СХЕМАТИК РЕЖА </a:t>
            </a:r>
            <a:r>
              <a:rPr kumimoji="0" lang="uz-Cyrl-U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КЎЧАЛАР БЎЙИЧА</a:t>
            </a:r>
            <a:endParaRPr kumimoji="0" lang="ko-KR" altLang="en-US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1769"/>
            <a:ext cx="1143008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71439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\\302-8\письма\$ Перепись\перепись EDM\Хокимларга хат\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09" y="1114428"/>
            <a:ext cx="7786743" cy="52435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4541" y="0"/>
            <a:ext cx="2019459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0"/>
            <a:ext cx="1285884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346898"/>
            <a:ext cx="8229600" cy="653210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altLang="ko-KR" sz="26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Аҳолини рўйхатга</a:t>
            </a:r>
            <a:r>
              <a:rPr lang="ru-RU" altLang="ko-KR" sz="26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6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олиш</a:t>
            </a:r>
            <a:endParaRPr lang="ko-KR" altLang="en-US" sz="26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1628800"/>
            <a:ext cx="77768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>
              <a:spcBef>
                <a:spcPts val="600"/>
              </a:spcBef>
              <a:spcAft>
                <a:spcPts val="600"/>
              </a:spcAft>
            </a:pPr>
            <a:r>
              <a:rPr lang="uz-Cyrl-UZ" sz="2200" b="1" spc="-15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Аҳолини </a:t>
            </a:r>
            <a:r>
              <a:rPr lang="uz-Cyrl-UZ" sz="22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рўйхатга олиш</a:t>
            </a:r>
            <a:r>
              <a:rPr lang="uz-Cyrl-UZ" sz="2200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 – </a:t>
            </a:r>
            <a:r>
              <a:rPr lang="uz-Cyrl-UZ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бу мамлакат</a:t>
            </a:r>
            <a:r>
              <a:rPr lang="uz-Cyrl-UZ" sz="2200" spc="-15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аҳолисининг</a:t>
            </a:r>
            <a:r>
              <a:rPr lang="uz-Cyrl-UZ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муайян вақтдаги “фотосурати”ни олиш имконини берувчи умумдавлат миқёсидаги кенг кўламли тадбир бўлиб, аҳоли тўғрисидаги ишончли ахборот манбаи ҳисобланади.</a:t>
            </a:r>
          </a:p>
          <a:p>
            <a:pPr indent="538163" algn="just">
              <a:spcBef>
                <a:spcPts val="600"/>
              </a:spcBef>
            </a:pPr>
            <a:r>
              <a:rPr lang="ru-RU" sz="2200" b="1" spc="-15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А</a:t>
            </a:r>
            <a:r>
              <a:rPr lang="uz-Cyrl-UZ" sz="2200" b="1" spc="-15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ҳолини рўйхатга олиш тадбири </a:t>
            </a:r>
            <a:r>
              <a:rPr lang="uz-Cyrl-UZ" sz="2200" spc="-15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–</a:t>
            </a:r>
            <a:r>
              <a:rPr lang="uz-Cyrl-UZ" sz="2200" spc="-15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аҳолининг ёши, жинси, миллий таркиби, маълумот даражаси, никоҳ ҳолати, бандлиги ва бошқа тавсифлари ҳақида маълумотлар олишнинг ягона манбаи бўлиб хизмат қилади.</a:t>
            </a:r>
            <a:endParaRPr lang="ru-RU" sz="2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1769"/>
            <a:ext cx="1143008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71439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188640"/>
            <a:ext cx="6552728" cy="6685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ТЕКШИРИЛГАН СХЕМАТИК РЕЖА </a:t>
            </a:r>
            <a:br>
              <a:rPr kumimoji="0" lang="uz-Cyrl-U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uz-Cyrl-U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КЎЧАЛАР БЎЙИЧА</a:t>
            </a:r>
            <a:endParaRPr kumimoji="0" lang="ko-KR" altLang="en-US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074" name="Picture 2" descr="\\302-8\письма\$ Перепись\перепись EDM\Хокимларга хат\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14422"/>
            <a:ext cx="8143932" cy="5000659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660232" y="5013176"/>
            <a:ext cx="144016" cy="14401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804248" y="4725144"/>
            <a:ext cx="288032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5"/>
          <p:cNvPicPr/>
          <p:nvPr/>
        </p:nvPicPr>
        <p:blipFill>
          <a:blip r:embed="rId2" cstate="print">
            <a:lum bright="8000"/>
          </a:blip>
          <a:stretch/>
        </p:blipFill>
        <p:spPr>
          <a:xfrm>
            <a:off x="899592" y="836712"/>
            <a:ext cx="7619400" cy="5832648"/>
          </a:xfrm>
          <a:prstGeom prst="rect">
            <a:avLst/>
          </a:prstGeom>
          <a:ln w="9360">
            <a:noFill/>
          </a:ln>
          <a:effectLst>
            <a:outerShdw blurRad="50800" dist="38160" algn="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Группа 63"/>
          <p:cNvGrpSpPr/>
          <p:nvPr/>
        </p:nvGrpSpPr>
        <p:grpSpPr>
          <a:xfrm>
            <a:off x="1115616" y="908720"/>
            <a:ext cx="7329624" cy="5691160"/>
            <a:chOff x="1123920" y="917280"/>
            <a:chExt cx="7321320" cy="5682600"/>
          </a:xfrm>
        </p:grpSpPr>
        <p:sp>
          <p:nvSpPr>
            <p:cNvPr id="189" name="Line 2"/>
            <p:cNvSpPr/>
            <p:nvPr/>
          </p:nvSpPr>
          <p:spPr>
            <a:xfrm>
              <a:off x="4714560" y="3463920"/>
              <a:ext cx="295560" cy="36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Line 3"/>
            <p:cNvSpPr/>
            <p:nvPr/>
          </p:nvSpPr>
          <p:spPr>
            <a:xfrm flipV="1">
              <a:off x="4706640" y="3255840"/>
              <a:ext cx="5040" cy="20952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Line 4"/>
            <p:cNvSpPr/>
            <p:nvPr/>
          </p:nvSpPr>
          <p:spPr>
            <a:xfrm flipH="1" flipV="1">
              <a:off x="4611600" y="3189240"/>
              <a:ext cx="95040" cy="6192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Line 5"/>
            <p:cNvSpPr/>
            <p:nvPr/>
          </p:nvSpPr>
          <p:spPr>
            <a:xfrm flipH="1" flipV="1">
              <a:off x="4478040" y="2803320"/>
              <a:ext cx="133560" cy="37152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Line 6"/>
            <p:cNvSpPr/>
            <p:nvPr/>
          </p:nvSpPr>
          <p:spPr>
            <a:xfrm flipH="1">
              <a:off x="4292280" y="2803320"/>
              <a:ext cx="190800" cy="36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Line 7"/>
            <p:cNvSpPr/>
            <p:nvPr/>
          </p:nvSpPr>
          <p:spPr>
            <a:xfrm flipH="1">
              <a:off x="4268520" y="2808000"/>
              <a:ext cx="23760" cy="66204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Line 8"/>
            <p:cNvSpPr/>
            <p:nvPr/>
          </p:nvSpPr>
          <p:spPr>
            <a:xfrm flipH="1" flipV="1">
              <a:off x="2920680" y="3341520"/>
              <a:ext cx="1343160" cy="13824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Line 9"/>
            <p:cNvSpPr/>
            <p:nvPr/>
          </p:nvSpPr>
          <p:spPr>
            <a:xfrm flipV="1">
              <a:off x="2911320" y="1927080"/>
              <a:ext cx="452520" cy="140004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Line 10"/>
            <p:cNvSpPr/>
            <p:nvPr/>
          </p:nvSpPr>
          <p:spPr>
            <a:xfrm flipV="1">
              <a:off x="3368520" y="1636560"/>
              <a:ext cx="228600" cy="28080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Line 11"/>
            <p:cNvSpPr/>
            <p:nvPr/>
          </p:nvSpPr>
          <p:spPr>
            <a:xfrm flipV="1">
              <a:off x="3606480" y="917280"/>
              <a:ext cx="924120" cy="71460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Line 12"/>
            <p:cNvSpPr/>
            <p:nvPr/>
          </p:nvSpPr>
          <p:spPr>
            <a:xfrm>
              <a:off x="6783120" y="917280"/>
              <a:ext cx="290520" cy="6192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Line 13"/>
            <p:cNvSpPr/>
            <p:nvPr/>
          </p:nvSpPr>
          <p:spPr>
            <a:xfrm>
              <a:off x="7083360" y="993600"/>
              <a:ext cx="1361880" cy="141444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Line 14"/>
            <p:cNvSpPr/>
            <p:nvPr/>
          </p:nvSpPr>
          <p:spPr>
            <a:xfrm flipH="1">
              <a:off x="5011560" y="3603600"/>
              <a:ext cx="3424320" cy="7596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Line 15"/>
            <p:cNvSpPr/>
            <p:nvPr/>
          </p:nvSpPr>
          <p:spPr>
            <a:xfrm flipV="1">
              <a:off x="5002200" y="3470040"/>
              <a:ext cx="4680" cy="214200"/>
            </a:xfrm>
            <a:prstGeom prst="line">
              <a:avLst/>
            </a:prstGeom>
            <a:ln w="414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Line 16"/>
            <p:cNvSpPr/>
            <p:nvPr/>
          </p:nvSpPr>
          <p:spPr>
            <a:xfrm>
              <a:off x="3754080" y="1531800"/>
              <a:ext cx="568440" cy="28404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Line 17"/>
            <p:cNvSpPr/>
            <p:nvPr/>
          </p:nvSpPr>
          <p:spPr>
            <a:xfrm flipH="1">
              <a:off x="4309920" y="1825560"/>
              <a:ext cx="6480" cy="53964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Line 18"/>
            <p:cNvSpPr/>
            <p:nvPr/>
          </p:nvSpPr>
          <p:spPr>
            <a:xfrm flipV="1">
              <a:off x="4322520" y="2358720"/>
              <a:ext cx="711360" cy="324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Line 19"/>
            <p:cNvSpPr/>
            <p:nvPr/>
          </p:nvSpPr>
          <p:spPr>
            <a:xfrm flipH="1">
              <a:off x="6875280" y="952200"/>
              <a:ext cx="47520" cy="39708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Line 20"/>
            <p:cNvSpPr/>
            <p:nvPr/>
          </p:nvSpPr>
          <p:spPr>
            <a:xfrm flipH="1" flipV="1">
              <a:off x="6573600" y="1330200"/>
              <a:ext cx="301680" cy="2520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Line 21"/>
            <p:cNvSpPr/>
            <p:nvPr/>
          </p:nvSpPr>
          <p:spPr>
            <a:xfrm>
              <a:off x="6573600" y="1346040"/>
              <a:ext cx="22320" cy="57132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Line 22"/>
            <p:cNvSpPr/>
            <p:nvPr/>
          </p:nvSpPr>
          <p:spPr>
            <a:xfrm flipH="1">
              <a:off x="6138720" y="1923840"/>
              <a:ext cx="457200" cy="16848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23"/>
            <p:cNvSpPr/>
            <p:nvPr/>
          </p:nvSpPr>
          <p:spPr>
            <a:xfrm>
              <a:off x="3471840" y="1752480"/>
              <a:ext cx="418320" cy="456480"/>
            </a:xfrm>
            <a:prstGeom prst="flowChartExtract">
              <a:avLst/>
            </a:prstGeom>
            <a:noFill/>
            <a:ln w="41400">
              <a:solidFill>
                <a:srgbClr val="00FF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FF00"/>
                  </a:solidFill>
                  <a:latin typeface="Arial"/>
                  <a:ea typeface="DejaVu Sans"/>
                </a:rPr>
                <a:t>2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11" name="CustomShape 24"/>
            <p:cNvSpPr/>
            <p:nvPr/>
          </p:nvSpPr>
          <p:spPr>
            <a:xfrm>
              <a:off x="7523280" y="1854360"/>
              <a:ext cx="418320" cy="456480"/>
            </a:xfrm>
            <a:prstGeom prst="flowChartExtract">
              <a:avLst/>
            </a:prstGeom>
            <a:noFill/>
            <a:ln w="41400">
              <a:solidFill>
                <a:srgbClr val="00FF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FF00"/>
                  </a:solidFill>
                  <a:latin typeface="Arial"/>
                  <a:ea typeface="DejaVu Sans"/>
                </a:rPr>
                <a:t>4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12" name="CustomShape 25"/>
            <p:cNvSpPr/>
            <p:nvPr/>
          </p:nvSpPr>
          <p:spPr>
            <a:xfrm>
              <a:off x="5084640" y="977760"/>
              <a:ext cx="418320" cy="456480"/>
            </a:xfrm>
            <a:prstGeom prst="flowChartExtract">
              <a:avLst/>
            </a:prstGeom>
            <a:noFill/>
            <a:ln w="41400">
              <a:solidFill>
                <a:srgbClr val="00FF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FF00"/>
                  </a:solidFill>
                  <a:latin typeface="Arial"/>
                  <a:ea typeface="DejaVu Sans"/>
                </a:rPr>
                <a:t>1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13" name="CustomShape 26"/>
            <p:cNvSpPr/>
            <p:nvPr/>
          </p:nvSpPr>
          <p:spPr>
            <a:xfrm>
              <a:off x="5743440" y="3100320"/>
              <a:ext cx="418320" cy="456480"/>
            </a:xfrm>
            <a:prstGeom prst="flowChartExtract">
              <a:avLst/>
            </a:prstGeom>
            <a:noFill/>
            <a:ln w="41400">
              <a:solidFill>
                <a:srgbClr val="00FF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FF00"/>
                  </a:solidFill>
                  <a:latin typeface="Arial"/>
                  <a:ea typeface="DejaVu Sans"/>
                </a:rPr>
                <a:t>3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14" name="Line 27"/>
            <p:cNvSpPr/>
            <p:nvPr/>
          </p:nvSpPr>
          <p:spPr>
            <a:xfrm flipV="1">
              <a:off x="6688080" y="3006720"/>
              <a:ext cx="644400" cy="2196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Line 28"/>
            <p:cNvSpPr/>
            <p:nvPr/>
          </p:nvSpPr>
          <p:spPr>
            <a:xfrm flipH="1" flipV="1">
              <a:off x="6448320" y="3165120"/>
              <a:ext cx="28440" cy="47160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Line 29"/>
            <p:cNvSpPr/>
            <p:nvPr/>
          </p:nvSpPr>
          <p:spPr>
            <a:xfrm flipV="1">
              <a:off x="6446520" y="3152520"/>
              <a:ext cx="244440" cy="1260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Line 30"/>
            <p:cNvSpPr/>
            <p:nvPr/>
          </p:nvSpPr>
          <p:spPr>
            <a:xfrm flipH="1" flipV="1">
              <a:off x="6688080" y="3025440"/>
              <a:ext cx="6120" cy="13032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Line 31"/>
            <p:cNvSpPr/>
            <p:nvPr/>
          </p:nvSpPr>
          <p:spPr>
            <a:xfrm flipH="1" flipV="1">
              <a:off x="7291080" y="2406600"/>
              <a:ext cx="50760" cy="59688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Line 32"/>
            <p:cNvSpPr/>
            <p:nvPr/>
          </p:nvSpPr>
          <p:spPr>
            <a:xfrm flipH="1">
              <a:off x="6630840" y="2406600"/>
              <a:ext cx="660240" cy="36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Line 33"/>
            <p:cNvSpPr/>
            <p:nvPr/>
          </p:nvSpPr>
          <p:spPr>
            <a:xfrm flipH="1" flipV="1">
              <a:off x="6618240" y="2139840"/>
              <a:ext cx="12600" cy="26676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Line 34"/>
            <p:cNvSpPr/>
            <p:nvPr/>
          </p:nvSpPr>
          <p:spPr>
            <a:xfrm flipH="1" flipV="1">
              <a:off x="6129000" y="2104920"/>
              <a:ext cx="492120" cy="3492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Line 35"/>
            <p:cNvSpPr/>
            <p:nvPr/>
          </p:nvSpPr>
          <p:spPr>
            <a:xfrm flipH="1">
              <a:off x="5465520" y="2108160"/>
              <a:ext cx="657360" cy="25704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Line 36"/>
            <p:cNvSpPr/>
            <p:nvPr/>
          </p:nvSpPr>
          <p:spPr>
            <a:xfrm flipH="1" flipV="1">
              <a:off x="5046480" y="2361960"/>
              <a:ext cx="415800" cy="324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Line 37"/>
            <p:cNvSpPr/>
            <p:nvPr/>
          </p:nvSpPr>
          <p:spPr>
            <a:xfrm flipH="1">
              <a:off x="5030640" y="2368440"/>
              <a:ext cx="9360" cy="129204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Line 38"/>
            <p:cNvSpPr/>
            <p:nvPr/>
          </p:nvSpPr>
          <p:spPr>
            <a:xfrm flipV="1">
              <a:off x="5033880" y="3622320"/>
              <a:ext cx="1444680" cy="35280"/>
            </a:xfrm>
            <a:prstGeom prst="line">
              <a:avLst/>
            </a:prstGeom>
            <a:ln w="41400">
              <a:solidFill>
                <a:srgbClr val="00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" name="Group 39"/>
            <p:cNvGrpSpPr/>
            <p:nvPr/>
          </p:nvGrpSpPr>
          <p:grpSpPr>
            <a:xfrm>
              <a:off x="5062320" y="2141640"/>
              <a:ext cx="1614600" cy="1424880"/>
              <a:chOff x="5062320" y="2141640"/>
              <a:chExt cx="1614600" cy="1424880"/>
            </a:xfrm>
          </p:grpSpPr>
          <p:sp>
            <p:nvSpPr>
              <p:cNvPr id="227" name="Line 40"/>
              <p:cNvSpPr/>
              <p:nvPr/>
            </p:nvSpPr>
            <p:spPr>
              <a:xfrm flipV="1">
                <a:off x="5062320" y="3009600"/>
                <a:ext cx="957240" cy="5040"/>
              </a:xfrm>
              <a:prstGeom prst="line">
                <a:avLst/>
              </a:prstGeom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8" name="Line 41"/>
              <p:cNvSpPr/>
              <p:nvPr/>
            </p:nvSpPr>
            <p:spPr>
              <a:xfrm>
                <a:off x="5871960" y="2219040"/>
                <a:ext cx="162000" cy="47880"/>
              </a:xfrm>
              <a:prstGeom prst="line">
                <a:avLst/>
              </a:prstGeom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" name="Line 42"/>
              <p:cNvSpPr/>
              <p:nvPr/>
            </p:nvSpPr>
            <p:spPr>
              <a:xfrm>
                <a:off x="6032160" y="2263680"/>
                <a:ext cx="16200" cy="136440"/>
              </a:xfrm>
              <a:prstGeom prst="line">
                <a:avLst/>
              </a:prstGeom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" name="Line 43"/>
              <p:cNvSpPr/>
              <p:nvPr/>
            </p:nvSpPr>
            <p:spPr>
              <a:xfrm flipH="1">
                <a:off x="5995800" y="2414520"/>
                <a:ext cx="52560" cy="360"/>
              </a:xfrm>
              <a:prstGeom prst="line">
                <a:avLst/>
              </a:prstGeom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" name="Line 44"/>
              <p:cNvSpPr/>
              <p:nvPr/>
            </p:nvSpPr>
            <p:spPr>
              <a:xfrm>
                <a:off x="6002280" y="2415960"/>
                <a:ext cx="12600" cy="584280"/>
              </a:xfrm>
              <a:prstGeom prst="line">
                <a:avLst/>
              </a:prstGeom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" name="Line 45"/>
              <p:cNvSpPr/>
              <p:nvPr/>
            </p:nvSpPr>
            <p:spPr>
              <a:xfrm flipH="1">
                <a:off x="6287760" y="2400120"/>
                <a:ext cx="333360" cy="4680"/>
              </a:xfrm>
              <a:prstGeom prst="line">
                <a:avLst/>
              </a:prstGeom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" name="Line 46"/>
              <p:cNvSpPr/>
              <p:nvPr/>
            </p:nvSpPr>
            <p:spPr>
              <a:xfrm>
                <a:off x="6286320" y="2409480"/>
                <a:ext cx="28440" cy="300240"/>
              </a:xfrm>
              <a:prstGeom prst="line">
                <a:avLst/>
              </a:prstGeom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" name="Line 47"/>
              <p:cNvSpPr/>
              <p:nvPr/>
            </p:nvSpPr>
            <p:spPr>
              <a:xfrm flipH="1">
                <a:off x="6279840" y="2714400"/>
                <a:ext cx="30240" cy="17640"/>
              </a:xfrm>
              <a:prstGeom prst="line">
                <a:avLst/>
              </a:prstGeom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" name="Line 48"/>
              <p:cNvSpPr/>
              <p:nvPr/>
            </p:nvSpPr>
            <p:spPr>
              <a:xfrm flipH="1">
                <a:off x="6268680" y="2733480"/>
                <a:ext cx="9720" cy="71280"/>
              </a:xfrm>
              <a:prstGeom prst="line">
                <a:avLst/>
              </a:prstGeom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" name="Line 49"/>
              <p:cNvSpPr/>
              <p:nvPr/>
            </p:nvSpPr>
            <p:spPr>
              <a:xfrm flipH="1">
                <a:off x="6024240" y="2800080"/>
                <a:ext cx="238320" cy="9720"/>
              </a:xfrm>
              <a:prstGeom prst="line">
                <a:avLst/>
              </a:prstGeom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" name="Line 50"/>
              <p:cNvSpPr/>
              <p:nvPr/>
            </p:nvSpPr>
            <p:spPr>
              <a:xfrm>
                <a:off x="6010200" y="3004920"/>
                <a:ext cx="666720" cy="9720"/>
              </a:xfrm>
              <a:prstGeom prst="line">
                <a:avLst/>
              </a:prstGeom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" name="CustomShape 51"/>
              <p:cNvSpPr/>
              <p:nvPr/>
            </p:nvSpPr>
            <p:spPr>
              <a:xfrm>
                <a:off x="5343480" y="3338640"/>
                <a:ext cx="227880" cy="227880"/>
              </a:xfrm>
              <a:prstGeom prst="ellipse">
                <a:avLst/>
              </a:prstGeom>
              <a:noFill/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ru-RU" sz="1600" b="0" strike="noStrike" spc="-1">
                    <a:solidFill>
                      <a:srgbClr val="FF0000"/>
                    </a:solidFill>
                    <a:latin typeface="Arial"/>
                    <a:ea typeface="DejaVu Sans"/>
                  </a:rPr>
                  <a:t>3</a:t>
                </a:r>
                <a:endParaRPr lang="ru-RU" sz="1600" b="0" strike="noStrike" spc="-1">
                  <a:latin typeface="Arial"/>
                </a:endParaRPr>
              </a:p>
            </p:txBody>
          </p:sp>
          <p:sp>
            <p:nvSpPr>
              <p:cNvPr id="239" name="CustomShape 52"/>
              <p:cNvSpPr/>
              <p:nvPr/>
            </p:nvSpPr>
            <p:spPr>
              <a:xfrm>
                <a:off x="5664240" y="2340000"/>
                <a:ext cx="227880" cy="227880"/>
              </a:xfrm>
              <a:prstGeom prst="ellipse">
                <a:avLst/>
              </a:prstGeom>
              <a:noFill/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ru-RU" sz="1600" b="0" strike="noStrike" spc="-1">
                    <a:solidFill>
                      <a:srgbClr val="FF0000"/>
                    </a:solidFill>
                    <a:latin typeface="Arial"/>
                    <a:ea typeface="DejaVu Sans"/>
                  </a:rPr>
                  <a:t>1</a:t>
                </a:r>
                <a:endParaRPr lang="ru-RU" sz="1600" b="0" strike="noStrike" spc="-1">
                  <a:latin typeface="Arial"/>
                </a:endParaRPr>
              </a:p>
            </p:txBody>
          </p:sp>
          <p:sp>
            <p:nvSpPr>
              <p:cNvPr id="240" name="CustomShape 53"/>
              <p:cNvSpPr/>
              <p:nvPr/>
            </p:nvSpPr>
            <p:spPr>
              <a:xfrm>
                <a:off x="6137280" y="2141640"/>
                <a:ext cx="227880" cy="227880"/>
              </a:xfrm>
              <a:prstGeom prst="ellipse">
                <a:avLst/>
              </a:prstGeom>
              <a:noFill/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ru-RU" sz="1600" b="0" strike="noStrike" spc="-1">
                    <a:solidFill>
                      <a:srgbClr val="FF0000"/>
                    </a:solidFill>
                    <a:latin typeface="Arial"/>
                    <a:ea typeface="DejaVu Sans"/>
                  </a:rPr>
                  <a:t>2</a:t>
                </a:r>
                <a:endParaRPr lang="ru-RU" sz="1600" b="0" strike="noStrike" spc="-1">
                  <a:latin typeface="Arial"/>
                </a:endParaRPr>
              </a:p>
            </p:txBody>
          </p:sp>
          <p:sp>
            <p:nvSpPr>
              <p:cNvPr id="241" name="CustomShape 54"/>
              <p:cNvSpPr/>
              <p:nvPr/>
            </p:nvSpPr>
            <p:spPr>
              <a:xfrm>
                <a:off x="6319800" y="2743200"/>
                <a:ext cx="227880" cy="227880"/>
              </a:xfrm>
              <a:prstGeom prst="ellipse">
                <a:avLst/>
              </a:prstGeom>
              <a:noFill/>
              <a:ln w="4140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ru-RU" sz="1600" b="0" strike="noStrike" spc="-1">
                    <a:solidFill>
                      <a:srgbClr val="FF0000"/>
                    </a:solidFill>
                    <a:latin typeface="Arial"/>
                    <a:ea typeface="DejaVu Sans"/>
                  </a:rPr>
                  <a:t>4</a:t>
                </a:r>
                <a:endParaRPr lang="ru-RU" sz="1600" b="0" strike="noStrike" spc="-1">
                  <a:latin typeface="Arial"/>
                </a:endParaRPr>
              </a:p>
            </p:txBody>
          </p:sp>
        </p:grpSp>
        <p:sp>
          <p:nvSpPr>
            <p:cNvPr id="242" name="CustomShape 55"/>
            <p:cNvSpPr/>
            <p:nvPr/>
          </p:nvSpPr>
          <p:spPr>
            <a:xfrm>
              <a:off x="1373039" y="3875040"/>
              <a:ext cx="3419127" cy="346048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lang="uz-Cyrl-UZ" b="1" spc="-1" dirty="0" smtClean="0">
                  <a:solidFill>
                    <a:srgbClr val="FFFFFF"/>
                  </a:solidFill>
                  <a:latin typeface="Arial"/>
                </a:rPr>
                <a:t>Рўйхатга олиш участкаси </a:t>
              </a:r>
              <a:br>
                <a:rPr lang="uz-Cyrl-UZ" b="1" spc="-1" dirty="0" smtClean="0">
                  <a:solidFill>
                    <a:srgbClr val="FFFFFF"/>
                  </a:solidFill>
                  <a:latin typeface="Arial"/>
                </a:rPr>
              </a:br>
              <a:r>
                <a:rPr lang="uz-Cyrl-UZ" sz="1300" b="1" spc="-1" dirty="0" smtClean="0">
                  <a:solidFill>
                    <a:srgbClr val="FFFFFF"/>
                  </a:solidFill>
                  <a:latin typeface="Arial"/>
                </a:rPr>
                <a:t>1 рўйхатга олиш участкасида </a:t>
              </a:r>
              <a:br>
                <a:rPr lang="uz-Cyrl-UZ" sz="1300" b="1" spc="-1" dirty="0" smtClean="0">
                  <a:solidFill>
                    <a:srgbClr val="FFFFFF"/>
                  </a:solidFill>
                  <a:latin typeface="Arial"/>
                </a:rPr>
              </a:br>
              <a:r>
                <a:rPr lang="uz-Cyrl-UZ" sz="1300" b="1" spc="-1" dirty="0" smtClean="0">
                  <a:solidFill>
                    <a:srgbClr val="FFFFFF"/>
                  </a:solidFill>
                  <a:latin typeface="Arial"/>
                </a:rPr>
                <a:t>4 та инструкторлик участкаси бўлади</a:t>
              </a:r>
              <a:endParaRPr lang="ru-RU" sz="1300" b="0" strike="noStrike" spc="-1" dirty="0">
                <a:latin typeface="Arial"/>
              </a:endParaRPr>
            </a:p>
          </p:txBody>
        </p:sp>
        <p:sp>
          <p:nvSpPr>
            <p:cNvPr id="243" name="CustomShape 56"/>
            <p:cNvSpPr/>
            <p:nvPr/>
          </p:nvSpPr>
          <p:spPr>
            <a:xfrm>
              <a:off x="1373040" y="5049720"/>
              <a:ext cx="3703016" cy="395504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lang="ru-RU" b="1" spc="-1" dirty="0" err="1" smtClean="0">
                  <a:solidFill>
                    <a:srgbClr val="FFFFFF"/>
                  </a:solidFill>
                  <a:latin typeface="Arial"/>
                  <a:ea typeface="DejaVu Sans"/>
                </a:rPr>
                <a:t>И</a:t>
              </a:r>
              <a:r>
                <a:rPr lang="ru-RU" sz="1800" b="1" strike="noStrike" spc="-1" dirty="0" err="1" smtClean="0">
                  <a:solidFill>
                    <a:srgbClr val="FFFFFF"/>
                  </a:solidFill>
                  <a:latin typeface="Arial"/>
                  <a:ea typeface="DejaVu Sans"/>
                </a:rPr>
                <a:t>нструкторлик</a:t>
              </a:r>
              <a:r>
                <a:rPr lang="ru-RU" sz="1800" b="1" strike="noStrike" spc="-1" dirty="0" smtClean="0">
                  <a:solidFill>
                    <a:srgbClr val="FFFFFF"/>
                  </a:solidFill>
                  <a:latin typeface="Arial"/>
                  <a:ea typeface="DejaVu Sans"/>
                </a:rPr>
                <a:t> </a:t>
              </a:r>
              <a:r>
                <a:rPr lang="ru-RU" sz="1800" b="1" strike="noStrike" spc="-1" dirty="0" err="1" smtClean="0">
                  <a:solidFill>
                    <a:srgbClr val="FFFFFF"/>
                  </a:solidFill>
                  <a:latin typeface="Arial"/>
                  <a:ea typeface="DejaVu Sans"/>
                </a:rPr>
                <a:t>участкаси</a:t>
              </a:r>
              <a:r>
                <a:rPr lang="ru-RU" sz="1800" b="1" strike="noStrike" spc="-1" dirty="0" smtClean="0">
                  <a:solidFill>
                    <a:srgbClr val="FFFFFF"/>
                  </a:solidFill>
                  <a:latin typeface="Arial"/>
                  <a:ea typeface="DejaVu Sans"/>
                </a:rPr>
                <a:t> </a:t>
              </a:r>
              <a:br>
                <a:rPr lang="ru-RU" sz="1800" b="1" strike="noStrike" spc="-1" dirty="0" smtClean="0">
                  <a:solidFill>
                    <a:srgbClr val="FFFFFF"/>
                  </a:solidFill>
                  <a:latin typeface="Arial"/>
                  <a:ea typeface="DejaVu Sans"/>
                </a:rPr>
              </a:br>
              <a:r>
                <a:rPr lang="ru-RU" sz="1300" b="1" strike="noStrike" spc="-1" dirty="0" smtClean="0">
                  <a:solidFill>
                    <a:srgbClr val="FFFFFF"/>
                  </a:solidFill>
                  <a:latin typeface="Arial"/>
                  <a:ea typeface="DejaVu Sans"/>
                </a:rPr>
                <a:t>1 </a:t>
              </a:r>
              <a:r>
                <a:rPr lang="ru-RU" sz="1300" b="1" strike="noStrike" spc="-1" dirty="0" err="1" smtClean="0">
                  <a:solidFill>
                    <a:srgbClr val="FFFFFF"/>
                  </a:solidFill>
                  <a:latin typeface="Arial"/>
                  <a:ea typeface="DejaVu Sans"/>
                </a:rPr>
                <a:t>инструкторлик</a:t>
              </a:r>
              <a:r>
                <a:rPr lang="ru-RU" sz="1300" b="1" strike="noStrike" spc="-1" dirty="0" smtClean="0">
                  <a:solidFill>
                    <a:srgbClr val="FFFFFF"/>
                  </a:solidFill>
                  <a:latin typeface="Arial"/>
                  <a:ea typeface="DejaVu Sans"/>
                </a:rPr>
                <a:t> </a:t>
              </a:r>
              <a:r>
                <a:rPr lang="ru-RU" sz="1300" b="1" strike="noStrike" spc="-1" dirty="0" err="1" smtClean="0">
                  <a:solidFill>
                    <a:srgbClr val="FFFFFF"/>
                  </a:solidFill>
                  <a:latin typeface="Arial"/>
                  <a:ea typeface="DejaVu Sans"/>
                </a:rPr>
                <a:t>участкасида</a:t>
              </a:r>
              <a:r>
                <a:rPr lang="ru-RU" sz="1300" b="1" strike="noStrike" spc="-1" dirty="0" smtClean="0">
                  <a:solidFill>
                    <a:srgbClr val="FFFFFF"/>
                  </a:solidFill>
                  <a:latin typeface="Arial"/>
                  <a:ea typeface="DejaVu Sans"/>
                </a:rPr>
                <a:t> </a:t>
              </a:r>
              <a:br>
                <a:rPr lang="ru-RU" sz="1300" b="1" strike="noStrike" spc="-1" dirty="0" smtClean="0">
                  <a:solidFill>
                    <a:srgbClr val="FFFFFF"/>
                  </a:solidFill>
                  <a:latin typeface="Arial"/>
                  <a:ea typeface="DejaVu Sans"/>
                </a:rPr>
              </a:br>
              <a:r>
                <a:rPr lang="ru-RU" sz="1300" b="1" strike="noStrike" spc="-1" dirty="0" smtClean="0">
                  <a:solidFill>
                    <a:srgbClr val="FFFFFF"/>
                  </a:solidFill>
                  <a:latin typeface="Arial"/>
                  <a:ea typeface="DejaVu Sans"/>
                </a:rPr>
                <a:t>4 та </a:t>
              </a:r>
              <a:r>
                <a:rPr lang="ru-RU" sz="1300" b="1" strike="noStrike" spc="-1" dirty="0" err="1" smtClean="0">
                  <a:solidFill>
                    <a:srgbClr val="FFFFFF"/>
                  </a:solidFill>
                  <a:latin typeface="Arial"/>
                  <a:ea typeface="DejaVu Sans"/>
                </a:rPr>
                <a:t>ҳисоблаш участкаси</a:t>
              </a:r>
              <a:r>
                <a:rPr lang="ru-RU" sz="1300" b="1" strike="noStrike" spc="-1" dirty="0" smtClean="0">
                  <a:solidFill>
                    <a:srgbClr val="FFFFFF"/>
                  </a:solidFill>
                  <a:latin typeface="Arial"/>
                  <a:ea typeface="DejaVu Sans"/>
                </a:rPr>
                <a:t> </a:t>
              </a:r>
              <a:r>
                <a:rPr lang="ru-RU" sz="1300" b="1" strike="noStrike" spc="-1" dirty="0" err="1" smtClean="0">
                  <a:solidFill>
                    <a:srgbClr val="FFFFFF"/>
                  </a:solidFill>
                  <a:latin typeface="Arial"/>
                  <a:ea typeface="DejaVu Sans"/>
                </a:rPr>
                <a:t>бўлади</a:t>
              </a:r>
              <a:r>
                <a:rPr lang="ru-RU" sz="1300" b="1" strike="noStrike" spc="-1" dirty="0" smtClean="0">
                  <a:solidFill>
                    <a:srgbClr val="FFFFFF"/>
                  </a:solidFill>
                  <a:latin typeface="Arial"/>
                  <a:ea typeface="DejaVu Sans"/>
                </a:rPr>
                <a:t> </a:t>
              </a:r>
              <a:endParaRPr lang="ru-RU" sz="1300" b="0" strike="noStrike" spc="-1" dirty="0">
                <a:latin typeface="Arial"/>
              </a:endParaRPr>
            </a:p>
          </p:txBody>
        </p:sp>
        <p:sp>
          <p:nvSpPr>
            <p:cNvPr id="244" name="CustomShape 57"/>
            <p:cNvSpPr/>
            <p:nvPr/>
          </p:nvSpPr>
          <p:spPr>
            <a:xfrm>
              <a:off x="1373040" y="6235560"/>
              <a:ext cx="2694904" cy="3643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lang="ru-RU" sz="1800" b="1" strike="noStrike" spc="-1" dirty="0" err="1" smtClean="0">
                  <a:solidFill>
                    <a:srgbClr val="FFFFFF"/>
                  </a:solidFill>
                  <a:latin typeface="Arial"/>
                  <a:ea typeface="DejaVu Sans"/>
                </a:rPr>
                <a:t>Ҳисоблаш участкаси</a:t>
              </a:r>
              <a:r>
                <a:rPr lang="ru-RU" sz="1800" b="1" strike="noStrike" spc="-1" dirty="0" smtClean="0">
                  <a:solidFill>
                    <a:srgbClr val="FFFFFF"/>
                  </a:solidFill>
                  <a:latin typeface="Arial"/>
                  <a:ea typeface="DejaVu Sans"/>
                </a:rPr>
                <a:t> </a:t>
              </a:r>
              <a:endParaRPr lang="ru-RU" sz="1800" b="0" strike="noStrike" spc="-1" dirty="0">
                <a:latin typeface="Arial"/>
              </a:endParaRPr>
            </a:p>
          </p:txBody>
        </p:sp>
        <p:sp>
          <p:nvSpPr>
            <p:cNvPr id="245" name="CustomShape 58"/>
            <p:cNvSpPr/>
            <p:nvPr/>
          </p:nvSpPr>
          <p:spPr>
            <a:xfrm>
              <a:off x="1123920" y="5105520"/>
              <a:ext cx="135720" cy="240480"/>
            </a:xfrm>
            <a:prstGeom prst="flowChartExtract">
              <a:avLst/>
            </a:prstGeom>
            <a:noFill/>
            <a:ln w="25560">
              <a:solidFill>
                <a:srgbClr val="00FF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59"/>
            <p:cNvSpPr/>
            <p:nvPr/>
          </p:nvSpPr>
          <p:spPr>
            <a:xfrm>
              <a:off x="1123920" y="6313320"/>
              <a:ext cx="227880" cy="227880"/>
            </a:xfrm>
            <a:prstGeom prst="ellipse">
              <a:avLst/>
            </a:prstGeom>
            <a:noFill/>
            <a:ln w="2556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60"/>
            <p:cNvSpPr/>
            <p:nvPr/>
          </p:nvSpPr>
          <p:spPr>
            <a:xfrm>
              <a:off x="1123920" y="3962520"/>
              <a:ext cx="192960" cy="221400"/>
            </a:xfrm>
            <a:prstGeom prst="rect">
              <a:avLst/>
            </a:prstGeom>
            <a:noFill/>
            <a:ln w="25560">
              <a:solidFill>
                <a:srgbClr val="0000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" name="Заголовок 1"/>
          <p:cNvSpPr txBox="1">
            <a:spLocks/>
          </p:cNvSpPr>
          <p:nvPr/>
        </p:nvSpPr>
        <p:spPr>
          <a:xfrm>
            <a:off x="1187624" y="44624"/>
            <a:ext cx="6552728" cy="6756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СХЕМАТИК РЕЖА</a:t>
            </a:r>
            <a:endParaRPr kumimoji="0" lang="ko-KR" altLang="en-US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1769"/>
            <a:ext cx="1143008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Рисунок 64" descr="Сним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9176" y="1"/>
            <a:ext cx="1884824" cy="7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161088"/>
            <a:ext cx="6264696" cy="1035664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 anchorCtr="0">
            <a:noAutofit/>
          </a:bodyPr>
          <a:lstStyle/>
          <a:p>
            <a:pPr algn="ctr"/>
            <a:r>
              <a:rPr lang="uz-Cyrl-U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Аҳолини рўйхатга олишга доир тадбирларда</a:t>
            </a:r>
            <a:br>
              <a:rPr lang="uz-Cyrl-U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фуқароларнинг ўзини ўзи бошқариш органлари,</a:t>
            </a:r>
            <a:br>
              <a:rPr lang="uz-Cyrl-U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нодавлат нотижорат </a:t>
            </a:r>
            <a:r>
              <a:rPr lang="uz-Cyrl-U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ташкилотлари </a:t>
            </a:r>
            <a:br>
              <a:rPr lang="uz-Cyrl-U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 фуқароларнинг иштироки</a:t>
            </a:r>
            <a:endParaRPr lang="ko-KR" altLang="en-US" sz="18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143008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7770" y="71439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928662" y="1774557"/>
            <a:ext cx="7459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аҳолини рўйхатга олишга тайёргарлик кўриш ва уни ўтказишга кўмаклашиш;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2564904"/>
            <a:ext cx="7459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аҳолини рўйхатга олиш бўйича аҳолини хабардор қилиш жараёнида иштирок этиш;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3441774"/>
            <a:ext cx="7459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ҳудудларда аҳолини рўйхатга олишга тайёргарлик кўриш </a:t>
            </a:r>
            <a:b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 уни ўтказиш билан боғлиқ жараёнларда жамоатчилик назоратини амалга ошириш.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509120"/>
            <a:ext cx="5256584" cy="198884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198373">
            <a:off x="4651833" y="4823783"/>
            <a:ext cx="2328461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  <a:cs typeface="Arial" pitchFamily="34" charset="0"/>
              </a:rPr>
              <a:t>А</a:t>
            </a:r>
            <a:r>
              <a:rPr lang="uz-Cyrl-UZ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itchFamily="34" charset="0"/>
                <a:cs typeface="Arial" pitchFamily="34" charset="0"/>
              </a:rPr>
              <a:t>ҳолини рўйхатга олиш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492896"/>
            <a:ext cx="8208912" cy="857256"/>
          </a:xfrm>
        </p:spPr>
        <p:txBody>
          <a:bodyPr>
            <a:noAutofit/>
          </a:bodyPr>
          <a:lstStyle/>
          <a:p>
            <a:pPr marL="365760" indent="-283464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z-Cyrl-UZ" sz="4800" i="1" dirty="0" smtClean="0">
                <a:solidFill>
                  <a:srgbClr val="000066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Эътиборингиз учун раҳмат</a:t>
            </a:r>
            <a:r>
              <a:rPr lang="ru-RU" sz="4800" i="1" dirty="0" smtClean="0">
                <a:solidFill>
                  <a:srgbClr val="000066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!</a:t>
            </a:r>
            <a:endParaRPr lang="en-US" sz="4800" i="1" dirty="0" smtClean="0">
              <a:solidFill>
                <a:srgbClr val="000066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1143008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3613" y="0"/>
            <a:ext cx="1910387" cy="101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4541" y="0"/>
            <a:ext cx="2019459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0"/>
            <a:ext cx="1285884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346898"/>
            <a:ext cx="8229600" cy="653210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altLang="ko-KR" sz="26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Аҳолини рўйхатга</a:t>
            </a:r>
            <a:r>
              <a:rPr lang="ru-RU" altLang="ko-KR" sz="26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6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олиш</a:t>
            </a:r>
            <a:r>
              <a:rPr lang="ru-RU" altLang="ko-KR" sz="26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6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тарихи</a:t>
            </a:r>
            <a:endParaRPr lang="ko-KR" altLang="en-US" sz="26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395536" y="4149080"/>
            <a:ext cx="4176464" cy="2052000"/>
            <a:chOff x="1357290" y="1428736"/>
            <a:chExt cx="3929058" cy="2052000"/>
          </a:xfrm>
        </p:grpSpPr>
        <p:pic>
          <p:nvPicPr>
            <p:cNvPr id="5123" name="Picture 3" descr="C:\Users\d.yeshniyazov\Desktop\28 май\peopl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7290" y="1428736"/>
              <a:ext cx="1728192" cy="20520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157490" y="1500744"/>
              <a:ext cx="212885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u="sng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Эрамиздан</a:t>
              </a:r>
              <a:r>
                <a:rPr lang="ru-RU" u="sng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u="sng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аввалги</a:t>
              </a:r>
              <a:r>
                <a:rPr lang="ru-RU" u="sng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br>
                <a:rPr lang="ru-RU" u="sng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435</a:t>
              </a:r>
              <a:r>
                <a:rPr lang="ru-RU" u="sng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u="sng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йилда</a:t>
              </a:r>
              <a:r>
                <a:rPr lang="ru-RU" u="sng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br>
                <a:rPr lang="ru-RU" u="sng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қадимги </a:t>
              </a:r>
              <a:r>
                <a:rPr lang="ru-RU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Рим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даги</a:t>
              </a:r>
              <a: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аҳолини рўйхатга</a:t>
              </a:r>
              <a: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олиш</a:t>
              </a:r>
              <a:endPara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18"/>
          <p:cNvGrpSpPr/>
          <p:nvPr/>
        </p:nvGrpSpPr>
        <p:grpSpPr>
          <a:xfrm>
            <a:off x="323529" y="1772816"/>
            <a:ext cx="4201161" cy="1800000"/>
            <a:chOff x="928663" y="4357694"/>
            <a:chExt cx="4201161" cy="1800000"/>
          </a:xfrm>
        </p:grpSpPr>
        <p:pic>
          <p:nvPicPr>
            <p:cNvPr id="5122" name="Picture 2" descr="C:\Users\d.yeshniyazov\Desktop\28 май\index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8663" y="4357694"/>
              <a:ext cx="1872207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232918" y="4363394"/>
              <a:ext cx="1896906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u="sng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Эрамиздан</a:t>
              </a:r>
              <a:r>
                <a:rPr lang="ru-RU" u="sng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u="sng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аввалги</a:t>
              </a:r>
              <a:r>
                <a:rPr lang="ru-RU" u="sng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3800</a:t>
              </a:r>
              <a:r>
                <a:rPr lang="ru-RU" u="sng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u="sng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йилда</a:t>
              </a:r>
              <a:r>
                <a:rPr lang="ru-RU" u="sng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Қадимги </a:t>
              </a:r>
              <a:r>
                <a:rPr lang="ru-RU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Бобилдаги</a:t>
              </a:r>
              <a:r>
                <a:rPr lang="ru-RU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аҳолини рўйхатга</a:t>
              </a:r>
              <a: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олиш</a:t>
              </a:r>
              <a:endPara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4714876" y="1785926"/>
            <a:ext cx="4286280" cy="1825764"/>
            <a:chOff x="5715008" y="1571612"/>
            <a:chExt cx="4286280" cy="1825764"/>
          </a:xfrm>
        </p:grpSpPr>
        <p:pic>
          <p:nvPicPr>
            <p:cNvPr id="5124" name="Picture 4" descr="C:\Users\d.yeshniyazov\Desktop\28 май\index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8" y="1571612"/>
              <a:ext cx="2095500" cy="161925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8072462" y="1643050"/>
              <a:ext cx="192882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z-Cyrl-UZ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Илк бор </a:t>
              </a:r>
              <a:r>
                <a:rPr lang="ru-RU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1790 й.</a:t>
              </a:r>
              <a:r>
                <a:rPr lang="ru-RU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АҚШда</a:t>
              </a:r>
              <a: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қонунчилик</a:t>
              </a:r>
              <a: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асосида</a:t>
              </a:r>
              <a: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аҳолини</a:t>
              </a:r>
              <a: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рўйхатга</a:t>
              </a:r>
              <a: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олиш</a:t>
              </a:r>
              <a:endPara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14876" y="4262432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Қадимда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ўтказилган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аҳолини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рўйхатга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олиш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тадбирлари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асосан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икки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мақсад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учун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ўтказилган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солиқ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тўловчилар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сонини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аниқлаш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ҳарбий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жанглар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учун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яроқли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эркаклар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сонини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белгилаш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мақсадида</a:t>
            </a: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4541" y="0"/>
            <a:ext cx="2019459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0"/>
            <a:ext cx="1285884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0166" y="71414"/>
            <a:ext cx="5715040" cy="1000132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algn="ctr"/>
            <a:r>
              <a:rPr lang="ru-RU" altLang="ko-KR" sz="24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Ўзбекистон</a:t>
            </a:r>
            <a:r>
              <a:rPr lang="ru-RU" altLang="ko-K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4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Республикаси</a:t>
            </a:r>
            <a:r>
              <a:rPr lang="ru-RU" altLang="ko-K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4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ҳудудида аҳолини рўйхатга</a:t>
            </a:r>
            <a:r>
              <a:rPr lang="ru-RU" altLang="ko-K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4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олиш</a:t>
            </a:r>
            <a:r>
              <a:rPr lang="ru-RU" altLang="ko-K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4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тарихи</a:t>
            </a:r>
            <a:endParaRPr lang="ko-KR" altLang="en-US" sz="24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500306"/>
          <a:ext cx="850112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2428868"/>
            <a:ext cx="12961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AFCAFF"/>
                </a:solidFill>
                <a:latin typeface="Arial" pitchFamily="34" charset="0"/>
                <a:cs typeface="Arial" pitchFamily="34" charset="0"/>
              </a:rPr>
              <a:t>1926</a:t>
            </a:r>
            <a:endParaRPr lang="ru-RU" sz="3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AFCA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2446374"/>
            <a:ext cx="12961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196FF"/>
                </a:solidFill>
                <a:latin typeface="Arial" pitchFamily="34" charset="0"/>
                <a:cs typeface="Arial" pitchFamily="34" charset="0"/>
              </a:rPr>
              <a:t>1939</a:t>
            </a:r>
            <a:endParaRPr lang="ru-RU" sz="3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619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446374"/>
            <a:ext cx="12961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4FEE"/>
                </a:solidFill>
                <a:latin typeface="Arial" pitchFamily="34" charset="0"/>
                <a:cs typeface="Arial" pitchFamily="34" charset="0"/>
              </a:rPr>
              <a:t>1959</a:t>
            </a:r>
            <a:endParaRPr lang="ru-RU" sz="3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4F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2446374"/>
            <a:ext cx="12961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7A4"/>
                </a:solidFill>
                <a:latin typeface="Arial" pitchFamily="34" charset="0"/>
                <a:cs typeface="Arial" pitchFamily="34" charset="0"/>
              </a:rPr>
              <a:t>1970</a:t>
            </a:r>
            <a:endParaRPr lang="ru-RU" sz="3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37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2446374"/>
            <a:ext cx="12961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1979</a:t>
            </a:r>
            <a:endParaRPr lang="ru-RU" sz="3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24328" y="2446374"/>
            <a:ext cx="12961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E2A"/>
                </a:solidFill>
                <a:latin typeface="Arial" pitchFamily="34" charset="0"/>
                <a:cs typeface="Arial" pitchFamily="34" charset="0"/>
              </a:rPr>
              <a:t>1989</a:t>
            </a:r>
            <a:endParaRPr lang="ru-RU" sz="3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E2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9" y="3048182"/>
            <a:ext cx="720079" cy="523694"/>
          </a:xfrm>
          <a:prstGeom prst="rect">
            <a:avLst/>
          </a:prstGeom>
          <a:noFill/>
        </p:spPr>
      </p:pic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1" y="3119619"/>
            <a:ext cx="720080" cy="523695"/>
          </a:xfrm>
          <a:prstGeom prst="rect">
            <a:avLst/>
          </a:prstGeom>
          <a:noFill/>
        </p:spPr>
      </p:pic>
      <p:pic>
        <p:nvPicPr>
          <p:cNvPr id="18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1" y="3119619"/>
            <a:ext cx="720080" cy="523695"/>
          </a:xfrm>
          <a:prstGeom prst="rect">
            <a:avLst/>
          </a:prstGeom>
          <a:noFill/>
        </p:spPr>
      </p:pic>
      <p:pic>
        <p:nvPicPr>
          <p:cNvPr id="19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1" y="3119619"/>
            <a:ext cx="720080" cy="523695"/>
          </a:xfrm>
          <a:prstGeom prst="rect">
            <a:avLst/>
          </a:prstGeom>
          <a:noFill/>
        </p:spPr>
      </p:pic>
      <p:pic>
        <p:nvPicPr>
          <p:cNvPr id="20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1" y="3119619"/>
            <a:ext cx="720080" cy="523695"/>
          </a:xfrm>
          <a:prstGeom prst="rect">
            <a:avLst/>
          </a:prstGeom>
          <a:noFill/>
        </p:spPr>
      </p:pic>
      <p:pic>
        <p:nvPicPr>
          <p:cNvPr id="21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1" y="3071810"/>
            <a:ext cx="720080" cy="523695"/>
          </a:xfrm>
          <a:prstGeom prst="rect">
            <a:avLst/>
          </a:prstGeom>
          <a:noFill/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285720" y="1071546"/>
            <a:ext cx="8429684" cy="78581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z-Cyrl-UZ" sz="2000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Ўзбекистон ҳудудида дастлабки аҳоли рўйхати </a:t>
            </a:r>
            <a:br>
              <a:rPr lang="uz-Cyrl-UZ" sz="2000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uz-Cyrl-UZ" sz="20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1897 йилда </a:t>
            </a:r>
            <a:r>
              <a:rPr lang="uz-Cyrl-UZ" sz="2000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ўтказилган, аҳоли сони </a:t>
            </a:r>
            <a:r>
              <a:rPr lang="uz-Cyrl-UZ" sz="20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3,9 млн. </a:t>
            </a:r>
            <a:r>
              <a:rPr lang="uz-Cyrl-UZ" sz="2000" dirty="0" smtClean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кишини ташкил қилган.</a:t>
            </a:r>
            <a:endParaRPr lang="ko-KR" altLang="en-US" sz="2000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500166" y="1857364"/>
            <a:ext cx="5429288" cy="42862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uz-Cyrl-UZ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Кейинчалик: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71414"/>
            <a:ext cx="5715040" cy="1000132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algn="ctr"/>
            <a:r>
              <a:rPr lang="uz-Cyrl-U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Аҳолини рўйхатга олиш бўйича халқаро тавсиялар</a:t>
            </a:r>
            <a:endParaRPr lang="ko-KR" altLang="en-US" sz="24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4541" y="0"/>
            <a:ext cx="2019459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0"/>
            <a:ext cx="1285884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88900" indent="628650" algn="just">
              <a:buNone/>
            </a:pPr>
            <a:endParaRPr lang="uz-Cyrl-UZ" sz="2200" dirty="0" smtClean="0">
              <a:solidFill>
                <a:srgbClr val="000066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88900" indent="628650" algn="just">
              <a:buNone/>
            </a:pPr>
            <a:r>
              <a:rPr lang="uz-Cyrl-UZ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Халқаро статистикларнинг </a:t>
            </a:r>
            <a:r>
              <a:rPr lang="uz-Cyrl-UZ" sz="2200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Санк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т</a:t>
            </a:r>
            <a:r>
              <a:rPr lang="uz-Cyrl-UZ" sz="2200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-Петербургдаги </a:t>
            </a:r>
            <a:r>
              <a:rPr lang="uz-Cyrl-UZ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uz-Cyrl-UZ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uz-Cyrl-UZ" sz="2200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1872 йилги </a:t>
            </a:r>
            <a:r>
              <a:rPr lang="uz-Cyrl-UZ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конгрессида биринчи маротаба давлатлар ҳар 10 йилда камида бир маротаба аҳолини рўйхатга олишни ўтказишини тавсия этган.</a:t>
            </a:r>
            <a:endParaRPr lang="ru-RU" sz="2200" dirty="0" smtClean="0">
              <a:solidFill>
                <a:srgbClr val="000066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88900" indent="628650" algn="just">
              <a:buNone/>
            </a:pPr>
            <a:endParaRPr lang="ru-RU" sz="2200" b="1" dirty="0" smtClean="0">
              <a:solidFill>
                <a:srgbClr val="000066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88900" indent="628650" algn="just">
              <a:buNone/>
            </a:pPr>
            <a:r>
              <a:rPr lang="ru-RU" sz="2200" b="1" dirty="0" err="1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Бирлашган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Миллатлар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Ташкилоти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2015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йил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b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10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июндаги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«2020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йилда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аҳоли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ва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уй-жой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фондини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рўйхатга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олиш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борасидаги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принциплар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ва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тавсиялар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»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резолюциясига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таяниб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аъзо-давлатларни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2020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йилда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Бутунжаҳон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аҳоли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b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ва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уй-жой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фондини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рўйхатга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олиш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дастури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доирасида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камида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бир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маротаба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рўйхатга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олишни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ўтказишни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қатъий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даъват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этади</a:t>
            </a:r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5715040" cy="1000132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algn="ctr"/>
            <a:r>
              <a:rPr lang="uz-Cyrl-UZ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Мустақил давлатлар ҳамдўстлиги (МДҲ) ҳудудида аҳолини рўйхатга олиш</a:t>
            </a:r>
            <a:endParaRPr lang="ko-KR" altLang="en-US" sz="22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0"/>
            <a:ext cx="1857356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285884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B9590A74-9BAA-404F-BB07-05E5C0940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9948179"/>
              </p:ext>
            </p:extLst>
          </p:nvPr>
        </p:nvGraphicFramePr>
        <p:xfrm>
          <a:off x="928663" y="1161292"/>
          <a:ext cx="7540576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503">
                  <a:extLst>
                    <a:ext uri="{9D8B030D-6E8A-4147-A177-3AD203B41FA5}">
                      <a16:colId xmlns:a16="http://schemas.microsoft.com/office/drawing/2014/main" xmlns="" val="622774410"/>
                    </a:ext>
                  </a:extLst>
                </a:gridCol>
                <a:gridCol w="6858073">
                  <a:extLst>
                    <a:ext uri="{9D8B030D-6E8A-4147-A177-3AD203B41FA5}">
                      <a16:colId xmlns:a16="http://schemas.microsoft.com/office/drawing/2014/main" xmlns="" val="4203438672"/>
                    </a:ext>
                  </a:extLst>
                </a:gridCol>
              </a:tblGrid>
              <a:tr h="36466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йил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7693107"/>
                  </a:ext>
                </a:extLst>
              </a:tr>
              <a:tr h="364669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800" b="1" dirty="0" err="1" smtClean="0">
                          <a:latin typeface="Arial" pitchFamily="34" charset="0"/>
                          <a:cs typeface="Arial" pitchFamily="34" charset="0"/>
                        </a:rPr>
                        <a:t>Озарбайжон</a:t>
                      </a: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октябрь</a:t>
                      </a:r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7503194"/>
                  </a:ext>
                </a:extLst>
              </a:tr>
              <a:tr h="364669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Белоруссия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30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октябрь</a:t>
                      </a:r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6705813"/>
                  </a:ext>
                </a:extLst>
              </a:tr>
              <a:tr h="36466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йил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1697922"/>
                  </a:ext>
                </a:extLst>
              </a:tr>
              <a:tr h="364669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800" b="1" dirty="0" err="1" smtClean="0">
                          <a:latin typeface="Arial" pitchFamily="34" charset="0"/>
                          <a:cs typeface="Arial" pitchFamily="34" charset="0"/>
                        </a:rPr>
                        <a:t>Қирғизистон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23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март - 1 апрель</a:t>
                      </a:r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7240527"/>
                  </a:ext>
                </a:extLst>
              </a:tr>
              <a:tr h="364669">
                <a:tc>
                  <a:txBody>
                    <a:bodyPr/>
                    <a:lstStyle/>
                    <a:p>
                      <a:endParaRPr lang="ru-RU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800" b="1" dirty="0" err="1" smtClean="0">
                          <a:latin typeface="Arial" pitchFamily="34" charset="0"/>
                          <a:cs typeface="Arial" pitchFamily="34" charset="0"/>
                        </a:rPr>
                        <a:t>Арманистон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– 8 -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17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октябрь</a:t>
                      </a:r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4731312"/>
                  </a:ext>
                </a:extLst>
              </a:tr>
              <a:tr h="364669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Россия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31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октябрь</a:t>
                      </a:r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7997713"/>
                  </a:ext>
                </a:extLst>
              </a:tr>
              <a:tr h="364669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800" b="1" dirty="0" err="1" smtClean="0">
                          <a:latin typeface="Arial" pitchFamily="34" charset="0"/>
                          <a:cs typeface="Arial" pitchFamily="34" charset="0"/>
                        </a:rPr>
                        <a:t>Тожикистон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октябрь</a:t>
                      </a:r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1404829"/>
                  </a:ext>
                </a:extLst>
              </a:tr>
              <a:tr h="364669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Украина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октябрь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latin typeface="Arial" pitchFamily="34" charset="0"/>
                          <a:cs typeface="Arial" pitchFamily="34" charset="0"/>
                        </a:rPr>
                        <a:t>Қозоғистон</a:t>
                      </a:r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–  1 - 30 ноябрь</a:t>
                      </a:r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587372"/>
                  </a:ext>
                </a:extLst>
              </a:tr>
              <a:tr h="10923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uz-Cyrl-UZ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йил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Туркманистон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  17 - 27 декабрь</a:t>
                      </a:r>
                      <a:endParaRPr lang="en-US" sz="18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йил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0560304"/>
                  </a:ext>
                </a:extLst>
              </a:tr>
              <a:tr h="364669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Молдова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– апрель</a:t>
                      </a:r>
                      <a:endParaRPr lang="ru-RU" dirty="0">
                        <a:ln>
                          <a:noFill/>
                        </a:ln>
                        <a:noFill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0282279"/>
                  </a:ext>
                </a:extLst>
              </a:tr>
            </a:tbl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992798D-071D-47AA-9B4A-5415207135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1571612"/>
            <a:ext cx="539552" cy="269776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B7F61C6-9994-416A-83CB-50CA8478E1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1947051"/>
            <a:ext cx="539553" cy="269777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DF456F3-4F3D-4698-B133-1EAE95E560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4496540"/>
            <a:ext cx="539553" cy="269777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4A06B97-D598-4B17-AFD7-56FEDD3AA4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2643182"/>
            <a:ext cx="539553" cy="323732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9726411-964B-4C9D-86CC-9138B38296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3079853"/>
            <a:ext cx="545276" cy="272638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D718680-0606-4E44-896D-01D7BA337E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3411969"/>
            <a:ext cx="547099" cy="26941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42B1770-4678-491E-85C1-DF98A2BE53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3769971"/>
            <a:ext cx="538825" cy="269413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1D65906-4FD2-4E22-8F35-3C803AE788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4147104"/>
            <a:ext cx="541376" cy="256148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657805D-749A-4ACB-B952-2688C2D2AA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5143512"/>
            <a:ext cx="579565" cy="288031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DB32D4B-9818-4CDB-89B1-5602C17FD3D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5857892"/>
            <a:ext cx="539016" cy="288032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5715040" cy="1000132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algn="ctr"/>
            <a:r>
              <a:rPr lang="ru-RU" altLang="ko-KR" sz="22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Аҳолини рўйхатга</a:t>
            </a:r>
            <a:r>
              <a:rPr lang="ru-RU" altLang="ko-KR" sz="2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2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олиш</a:t>
            </a:r>
            <a:r>
              <a:rPr lang="ru-RU" altLang="ko-KR" sz="2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2010 </a:t>
            </a:r>
            <a:r>
              <a:rPr lang="ru-RU" altLang="ko-KR" sz="22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йил</a:t>
            </a:r>
            <a:r>
              <a:rPr lang="ru-RU" altLang="ko-KR" sz="2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2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раундида</a:t>
            </a:r>
            <a:r>
              <a:rPr lang="ru-RU" altLang="ko-KR" sz="2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2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иштирок</a:t>
            </a:r>
            <a:r>
              <a:rPr lang="ru-RU" altLang="ko-KR" sz="2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2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этган</a:t>
            </a:r>
            <a:r>
              <a:rPr lang="ru-RU" altLang="ko-KR" sz="2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2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дунё</a:t>
            </a:r>
            <a:r>
              <a:rPr lang="ru-RU" altLang="ko-KR" sz="2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22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мамлакатлар</a:t>
            </a:r>
            <a:r>
              <a:rPr lang="uz-Cyrl-UZ" altLang="ko-KR" sz="2200" b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и сони</a:t>
            </a:r>
            <a:endParaRPr lang="ko-KR" altLang="en-US" sz="22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0"/>
            <a:ext cx="1857356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285884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268760"/>
          <a:ext cx="8640960" cy="5277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80120"/>
                <a:gridCol w="1080120"/>
                <a:gridCol w="1080120"/>
                <a:gridCol w="1080120"/>
                <a:gridCol w="1080120"/>
                <a:gridCol w="1080120"/>
                <a:gridCol w="1080120"/>
              </a:tblGrid>
              <a:tr h="1080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z-Cyrl-UZ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Аҳолини рўйхатга олиш ўтказилган йил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z-Cyrl-UZ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Африка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z-Cyrl-UZ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Шимолий Америка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z-Cyrl-UZ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Жанубий Америка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z-Cyrl-UZ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Осиё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z-Cyrl-UZ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Европа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z-Cyrl-UZ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Океания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z-Cyrl-UZ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Жами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</a:tr>
              <a:tr h="37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</a:tr>
              <a:tr h="37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</a:tr>
              <a:tr h="37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</a:tr>
              <a:tr h="37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</a:tr>
              <a:tr h="37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</a:tr>
              <a:tr h="37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</a:tr>
              <a:tr h="37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</a:tr>
              <a:tr h="37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</a:tr>
              <a:tr h="37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</a:tr>
              <a:tr h="37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z-Cyrl-U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Жами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89"/>
            <a:ext cx="1214446" cy="7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3613" y="57875"/>
            <a:ext cx="1910387" cy="101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75656" y="357166"/>
            <a:ext cx="5715040" cy="64294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ctr">
            <a:normAutofit fontScale="25000" lnSpcReduction="20000"/>
          </a:bodyPr>
          <a:lstStyle/>
          <a:p>
            <a:pPr algn="ctr"/>
            <a:r>
              <a:rPr lang="ru-RU" altLang="ko-KR" sz="96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Республикамизда</a:t>
            </a:r>
            <a:r>
              <a:rPr lang="ru-RU" altLang="ko-KR" sz="96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96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аҳолини рўйхатга</a:t>
            </a:r>
            <a:r>
              <a:rPr lang="ru-RU" altLang="ko-KR" sz="96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96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олиш</a:t>
            </a:r>
            <a:r>
              <a:rPr lang="ru-RU" altLang="ko-KR" sz="96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96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бўйича</a:t>
            </a:r>
            <a:r>
              <a:rPr lang="ru-RU" altLang="ko-KR" sz="96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altLang="ko-KR" sz="96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норматив-ҳуқуқий ҳужжатлар</a:t>
            </a:r>
            <a:r>
              <a:rPr lang="ru-RU" altLang="ko-K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altLang="ko-K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endParaRPr lang="ko-KR" altLang="en-US" sz="28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43" name="Схема 42"/>
          <p:cNvGraphicFramePr/>
          <p:nvPr/>
        </p:nvGraphicFramePr>
        <p:xfrm>
          <a:off x="285720" y="1214422"/>
          <a:ext cx="8715436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42852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Аҳолини рўйхатга олишни </a:t>
            </a:r>
            <a:br>
              <a:rPr lang="uz-Cyrl-U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ўтказиш босқичлари</a:t>
            </a:r>
          </a:p>
        </p:txBody>
      </p:sp>
      <p:grpSp>
        <p:nvGrpSpPr>
          <p:cNvPr id="2" name="Группа 32"/>
          <p:cNvGrpSpPr/>
          <p:nvPr/>
        </p:nvGrpSpPr>
        <p:grpSpPr>
          <a:xfrm>
            <a:off x="214282" y="1285860"/>
            <a:ext cx="8643966" cy="5500726"/>
            <a:chOff x="214282" y="1285860"/>
            <a:chExt cx="8643966" cy="550072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14282" y="1285860"/>
              <a:ext cx="8643966" cy="55007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28564" y="1357298"/>
              <a:ext cx="2571800" cy="10001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Биринчи босқич </a:t>
              </a:r>
              <a:br>
                <a:rPr lang="uz-Cyrl-UZ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z-Cyrl-UZ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(3 йилгача бўлган муддатда)</a:t>
              </a:r>
              <a:endPara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00001" y="2786058"/>
              <a:ext cx="2496159" cy="378621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uz-Cyrl-UZ" sz="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z-Cyrl-UZ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Аҳолини рўйхатга олиш тадбирини ўтказишга тайёргарлик кўриш (норматив хужжатлар, дастурий таъминот, ташкилий ишлар) ишларини амалга ошириш</a:t>
              </a:r>
              <a:endParaRPr lang="ru-RU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86084" y="1357298"/>
              <a:ext cx="2571800" cy="10001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Иккинчи босқичда </a:t>
              </a:r>
              <a:br>
                <a:rPr lang="uz-Cyrl-UZ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z-Cyrl-UZ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ru-RU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кундан</a:t>
              </a:r>
              <a:r>
                <a:rPr lang="ru-RU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60 </a:t>
              </a:r>
              <a:r>
                <a:rPr lang="ru-RU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кунгача</a:t>
              </a:r>
              <a:r>
                <a:rPr lang="ru-RU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бўлган</a:t>
              </a:r>
              <a:r>
                <a:rPr lang="ru-RU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давр</a:t>
              </a:r>
              <a:r>
                <a:rPr lang="uz-Cyrl-UZ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357521" y="2786058"/>
              <a:ext cx="2496159" cy="378621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uz-Cyrl-UZ" sz="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z-Cyrl-UZ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Бевосита аҳолини рўйхатга олиш тадбирини ўтказиш ишлари амалга оширилади</a:t>
              </a:r>
              <a:endPara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143604" y="1357298"/>
              <a:ext cx="2571800" cy="10001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Учинчи босқичда </a:t>
              </a:r>
              <a:br>
                <a:rPr lang="uz-Cyrl-UZ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z-Cyrl-UZ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(2 йилдан 3 йилгача бўлган давр)</a:t>
              </a:r>
              <a:endPara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215041" y="2786058"/>
              <a:ext cx="2496159" cy="378621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uz-Cyrl-UZ" sz="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z-Cyrl-UZ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Аҳолини рўйхатга олиш тадбирининг бирламчи материаллари маълумотлари жамланади, электрон базага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киритилади</a:t>
              </a:r>
              <a: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кодлаштириш</a:t>
              </a:r>
              <a: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назорат</a:t>
              </a:r>
              <a: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, </a:t>
              </a:r>
              <a:b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таҳрир қилинади натижалари</a:t>
              </a:r>
              <a: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эълон</a:t>
              </a:r>
              <a:r>
                <a:rPr lang="ru-RU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қилинади</a:t>
              </a:r>
              <a:endParaRPr lang="ru-RU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1428728" y="2390058"/>
              <a:ext cx="504000" cy="396000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низ 30"/>
            <p:cNvSpPr/>
            <p:nvPr/>
          </p:nvSpPr>
          <p:spPr>
            <a:xfrm>
              <a:off x="4286248" y="2390058"/>
              <a:ext cx="504000" cy="396000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низ 31"/>
            <p:cNvSpPr/>
            <p:nvPr/>
          </p:nvSpPr>
          <p:spPr>
            <a:xfrm>
              <a:off x="7143768" y="2390058"/>
              <a:ext cx="504000" cy="396000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B2030D9-EC8B-4434-963B-2884DD17A7E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143008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7770" y="71439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9027</TotalTime>
  <Words>1725</Words>
  <Application>Microsoft Office PowerPoint</Application>
  <PresentationFormat>Экран (4:3)</PresentationFormat>
  <Paragraphs>890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    Ўзбекистонда аҳолини  рўйхатга олиш</vt:lpstr>
      <vt:lpstr>Аҳолини рўйхатга олиш</vt:lpstr>
      <vt:lpstr>Аҳолини рўйхатга олиш тарихи</vt:lpstr>
      <vt:lpstr>Ўзбекистон Республикаси ҳудудида аҳолини рўйхатга олиш тарихи</vt:lpstr>
      <vt:lpstr>Аҳолини рўйхатга олиш бўйича халқаро тавсиялар</vt:lpstr>
      <vt:lpstr>Мустақил давлатлар ҳамдўстлиги (МДҲ) ҳудудида аҳолини рўйхатга олиш</vt:lpstr>
      <vt:lpstr>Аҳолини рўйхатга олиш 2010 йил раундида иштирок этган дунё мамлакатлари сони</vt:lpstr>
      <vt:lpstr>Слайд 8</vt:lpstr>
      <vt:lpstr>Слайд 9</vt:lpstr>
      <vt:lpstr>Слайд 10</vt:lpstr>
      <vt:lpstr>Слайд 11</vt:lpstr>
      <vt:lpstr>КУТИЛАЁТГАН НАТИЖАЛАР</vt:lpstr>
      <vt:lpstr>КУТИЛАЁТГАН НАТИЖАЛАР</vt:lpstr>
      <vt:lpstr>Слайд 14</vt:lpstr>
      <vt:lpstr>Ҳудудий комиссиялар, туман ва шаҳар ҳокимликлари, туман ер ресурслари ва кадастр бўлимлари  ва фуқароларнинг ўзини ўзи бошқариш  органлари вазифалари</vt:lpstr>
      <vt:lpstr>Бухоро вилоятинин Ғиждувон туманида аҳолини рўйхатга олиш тадбирига тайёргарлик кўриш юзасидан босқичма- босқич олиб бориладиган ишлар тўғрисида маълумот</vt:lpstr>
      <vt:lpstr>Бухоро вилоятинин Ғиждувон туманида аҳолини рўйхатга олиш тадбирига тайёргарлик кўриш юзасидан босқичма- босқич олиб бориладиган ишлар тўғрисида маълумот</vt:lpstr>
      <vt:lpstr>Бухоро вилояти Ғиждувон  тумани аҳолисининг рўйхати</vt:lpstr>
      <vt:lpstr>Слайд 19</vt:lpstr>
      <vt:lpstr>Слайд 20</vt:lpstr>
      <vt:lpstr>Слайд 21</vt:lpstr>
      <vt:lpstr>Аҳолини рўйхатга олишга доир тадбирларда фуқароларнинг ўзини ўзи бошқариш органлари, нодавлат нотижорат ташкилотлари  ва фуқароларнинг иштироки</vt:lpstr>
      <vt:lpstr>Слайд 23</vt:lpstr>
    </vt:vector>
  </TitlesOfParts>
  <Company>gks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Укрепления потенциала статистики: статистика труда</dc:title>
  <dc:creator>B.Shodiev</dc:creator>
  <cp:lastModifiedBy>admin</cp:lastModifiedBy>
  <cp:revision>1180</cp:revision>
  <dcterms:created xsi:type="dcterms:W3CDTF">2015-04-21T07:21:31Z</dcterms:created>
  <dcterms:modified xsi:type="dcterms:W3CDTF">2019-08-07T06:04:39Z</dcterms:modified>
</cp:coreProperties>
</file>